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9" r:id="rId2"/>
    <p:sldId id="280" r:id="rId3"/>
    <p:sldId id="256" r:id="rId4"/>
    <p:sldId id="269" r:id="rId5"/>
    <p:sldId id="273" r:id="rId6"/>
    <p:sldId id="274" r:id="rId7"/>
    <p:sldId id="272" r:id="rId8"/>
    <p:sldId id="270" r:id="rId9"/>
    <p:sldId id="263" r:id="rId10"/>
    <p:sldId id="271" r:id="rId11"/>
    <p:sldId id="257" r:id="rId12"/>
    <p:sldId id="268" r:id="rId13"/>
    <p:sldId id="266" r:id="rId14"/>
    <p:sldId id="264"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10" autoAdjust="0"/>
    <p:restoredTop sz="94654" autoAdjust="0"/>
  </p:normalViewPr>
  <p:slideViewPr>
    <p:cSldViewPr>
      <p:cViewPr varScale="1">
        <p:scale>
          <a:sx n="104" d="100"/>
          <a:sy n="104" d="100"/>
        </p:scale>
        <p:origin x="11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197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24C39C-2DF5-4D73-992C-F8F72D1AEEEF}" type="datetimeFigureOut">
              <a:rPr lang="ru-RU" smtClean="0"/>
              <a:pPr/>
              <a:t>10.09.2025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4847B4-9E14-4B28-B52A-66E1ACD0CD1F}"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C4847B4-9E14-4B28-B52A-66E1ACD0CD1F}"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E6A78A6-7B01-454F-A0B7-5AA7E8E18026}" type="datetimeFigureOut">
              <a:rPr lang="ru-RU" smtClean="0"/>
              <a:pPr/>
              <a:t>10.09.2025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55A9BB4-A629-47B8-BE2D-59693CEA762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6A78A6-7B01-454F-A0B7-5AA7E8E18026}" type="datetimeFigureOut">
              <a:rPr lang="ru-RU" smtClean="0"/>
              <a:pPr/>
              <a:t>10.09.2025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5A9BB4-A629-47B8-BE2D-59693CEA762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4.jpeg"/><Relationship Id="rId7" Type="http://schemas.openxmlformats.org/officeDocument/2006/relationships/image" Target="../media/image8.gif"/><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8" Type="http://schemas.openxmlformats.org/officeDocument/2006/relationships/hyperlink" Target="http://www.google.kz/imgres?imgurl=http://barev.info/wp-content/uploads/2012/08/113.jpg&amp;imgrefurl=http://barev.info/shtukaturnye-raboty/&amp;usg=__IW2n3UMxgoX6hb3ijkeIV9OUwKA=&amp;h=400&amp;w=600&amp;sz=48&amp;hl=ru&amp;start=20&amp;zoom=1&amp;tbnid=gVmUKWinxZG5RM:&amp;tbnh=90&amp;tbnw=135&amp;ei=aktuUa6NFKSn4gTar4DgBg&amp;itbs=1&amp;sa=X&amp;ved=0CFEQrQMwEw" TargetMode="External"/><Relationship Id="rId13" Type="http://schemas.openxmlformats.org/officeDocument/2006/relationships/image" Target="../media/image15.jpeg"/><Relationship Id="rId18" Type="http://schemas.openxmlformats.org/officeDocument/2006/relationships/hyperlink" Target="http://www.google.kz/imgres?imgurl=http://remont.web-3.ru/data/html/2151/shtukatur.jpg&amp;imgrefurl=http://remont.web-3.ru/plaster/&amp;usg=__BKs-sfHL2XX1g44SIdsAs-VAPZU=&amp;h=559&amp;w=400&amp;sz=38&amp;hl=ru&amp;start=9&amp;zoom=1&amp;tbnid=g-P911GT5dnLfM:&amp;tbnh=133&amp;tbnw=95&amp;ei=aktuUa6NFKSn4gTar4DgBg&amp;itbs=1&amp;sa=X&amp;ved=0CDsQrQMwCA"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hyperlink" Target="http://www.google.kz/imgres?imgurl=http://kz.all.biz/img/kz/service_catalog/109036.jpeg&amp;imgrefurl=http://www.kz.all.biz/shtukaturnye-raboty-levkas-dekorativnaya-s109036&amp;usg=__tTxLtEIBDvmxayT9H60WG7P9yIc=&amp;h=253&amp;w=199&amp;sz=13&amp;hl=ru&amp;start=18&amp;zoom=1&amp;tbnid=S9X0YUV0h7J8cM:&amp;tbnh=111&amp;tbnw=87&amp;ei=aktuUa6NFKSn4gTar4DgBg&amp;itbs=1&amp;sa=X&amp;ved=0CE0QrQMwEQ" TargetMode="External"/><Relationship Id="rId17" Type="http://schemas.openxmlformats.org/officeDocument/2006/relationships/image" Target="../media/image17.jpeg"/><Relationship Id="rId2" Type="http://schemas.openxmlformats.org/officeDocument/2006/relationships/hyperlink" Target="http://www.google.kz/imgres?imgurl=http://www.kievgradoservis.com.ua/uploads/site_structure/content_ru/0746/06/11.jpg&amp;imgrefurl=http://www.kievgradoservis.com.ua/shtRem/&amp;usg=__p5C8DqE_vrmOliokIzyguNMLzNc=&amp;h=650&amp;w=867&amp;sz=67&amp;hl=ru&amp;start=2&amp;zoom=1&amp;tbnid=i3DpgGhedT9-kM:&amp;tbnh=109&amp;tbnw=145&amp;ei=aktuUa6NFKSn4gTar4DgBg&amp;itbs=1&amp;sa=X&amp;ved=0CC0QrQMwAQ" TargetMode="External"/><Relationship Id="rId16" Type="http://schemas.openxmlformats.org/officeDocument/2006/relationships/hyperlink" Target="http://www.google.kz/imgres?imgurl=http://www.ua.all.biz/img/ua/service_catalog/287178.jpeg&amp;imgrefurl=http://24420.ua.all.biz/fasadnye-shtukaturnye-raboty-s287178&amp;usg=__V2q19QZIWzxKawJuK-u1ychWUkg=&amp;h=423&amp;w=620&amp;sz=44&amp;hl=ru&amp;start=14&amp;zoom=1&amp;tbnid=yrR4qt0GxluoQM:&amp;tbnh=93&amp;tbnw=136&amp;ei=aktuUa6NFKSn4gTar4DgBg&amp;itbs=1&amp;sa=X&amp;ved=0CEUQrQMwDQ" TargetMode="External"/><Relationship Id="rId1" Type="http://schemas.openxmlformats.org/officeDocument/2006/relationships/slideLayout" Target="../slideLayouts/slideLayout1.xml"/><Relationship Id="rId6" Type="http://schemas.openxmlformats.org/officeDocument/2006/relationships/hyperlink" Target="http://www.google.kz/imgres?imgurl=http://www.int-ext.ru/uploads/images/img/shtykatyrnie-raboti1.jpg&amp;imgrefurl=http://www.int-ext.ru/shtukaturnye-raboty.htm&amp;usg=__3Gs8VC33lgwiicbkzP5bo8ukZC4=&amp;h=600&amp;w=800&amp;sz=102&amp;hl=ru&amp;start=19&amp;zoom=1&amp;tbnid=ZWciRo1D7qAlwM:&amp;tbnh=107&amp;tbnw=143&amp;ei=aktuUa6NFKSn4gTar4DgBg&amp;itbs=1&amp;sa=X&amp;ved=0CE8QrQMwEg" TargetMode="External"/><Relationship Id="rId11" Type="http://schemas.openxmlformats.org/officeDocument/2006/relationships/image" Target="../media/image14.jpeg"/><Relationship Id="rId5" Type="http://schemas.openxmlformats.org/officeDocument/2006/relationships/image" Target="../media/image11.jpeg"/><Relationship Id="rId15" Type="http://schemas.openxmlformats.org/officeDocument/2006/relationships/image" Target="../media/image16.jpeg"/><Relationship Id="rId10" Type="http://schemas.openxmlformats.org/officeDocument/2006/relationships/hyperlink" Target="http://www.google.kz/imgres?imgurl=http://www.kievgradoservis.com.ua/uploads/site_structure/content_ru/0746/06/09.jpg&amp;imgrefurl=http://www.kievgradoservis.com.ua/shtRem/&amp;usg=__tQWEY7Q9uwXYtmm7wRmJPlMwgXA=&amp;h=325&amp;w=500&amp;sz=46&amp;hl=ru&amp;start=8&amp;zoom=1&amp;tbnid=3SZcnDZXhrEwXM:&amp;tbnh=85&amp;tbnw=130&amp;ei=aktuUa6NFKSn4gTar4DgBg&amp;itbs=1&amp;sa=X&amp;ved=0CDkQrQMwBw" TargetMode="External"/><Relationship Id="rId19" Type="http://schemas.openxmlformats.org/officeDocument/2006/relationships/image" Target="../media/image18.jpeg"/><Relationship Id="rId4" Type="http://schemas.openxmlformats.org/officeDocument/2006/relationships/hyperlink" Target="http://www.google.kz/imgres?imgurl=http://remontu.kiev.ua/wp-content/uploads/2013/01/shtukaturka.jpeg&amp;imgrefurl=http://remontu.kiev.ua/shtukaturnye-raboty-v-kieve/&amp;usg=__Ulphj6A_rvInessTy6jTGeDjCkA=&amp;h=500&amp;w=500&amp;sz=57&amp;hl=ru&amp;start=5&amp;zoom=1&amp;tbnid=m7vStueeMyKcsM:&amp;tbnh=130&amp;tbnw=130&amp;ei=aktuUa6NFKSn4gTar4DgBg&amp;itbs=1&amp;sa=X&amp;ved=0CDMQrQMwBA" TargetMode="External"/><Relationship Id="rId9" Type="http://schemas.openxmlformats.org/officeDocument/2006/relationships/image" Target="../media/image13.jpeg"/><Relationship Id="rId14" Type="http://schemas.openxmlformats.org/officeDocument/2006/relationships/hyperlink" Target="http://www.google.kz/imgres?imgurl=http://www.1stroitelny.kz/img/show/type/good/size/500x500/id/4e253d1cca37ec4a5c000002.png&amp;imgrefurl=http://www.1stroitelny.kz/catalog/list/id/4d45a149ca37ec4b15000042/r/4d47b850ca37ecf975000138&amp;usg=__rRlKuQvALbfWEs0IwteHgnLzVM8=&amp;h=500&amp;w=439&amp;sz=54&amp;hl=ru&amp;start=10&amp;zoom=1&amp;tbnid=dbDbWcLTxBmpIM:&amp;tbnh=130&amp;tbnw=114&amp;ei=aktuUa6NFKSn4gTar4DgBg&amp;itbs=1&amp;sa=X&amp;ved=0CD0QrQMwCQ"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mr.rio-grande.ru/index.htm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www.mr.rio-grande.ru/index.html"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www.pr.rio-grande.ru/techn.html"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endParaRPr lang="ru-RU" dirty="0"/>
          </a:p>
          <a:p>
            <a:pPr algn="ctr"/>
            <a:endParaRPr lang="ru-RU" dirty="0" smtClean="0"/>
          </a:p>
          <a:p>
            <a:pPr algn="ctr"/>
            <a:r>
              <a:rPr lang="ru-RU" b="1" dirty="0" smtClean="0">
                <a:solidFill>
                  <a:srgbClr val="C00000"/>
                </a:solidFill>
              </a:rPr>
              <a:t>Технология </a:t>
            </a:r>
            <a:r>
              <a:rPr lang="ru-RU" b="1" dirty="0">
                <a:solidFill>
                  <a:srgbClr val="C00000"/>
                </a:solidFill>
              </a:rPr>
              <a:t>строительного производства: Учебник для вузов // С.С....</a:t>
            </a:r>
          </a:p>
          <a:p>
            <a:pPr algn="ctr"/>
            <a:r>
              <a:rPr lang="ru-RU" b="1" dirty="0">
                <a:solidFill>
                  <a:srgbClr val="C00000"/>
                </a:solidFill>
              </a:rPr>
              <a:t>steklo.biz/</a:t>
            </a:r>
            <a:r>
              <a:rPr lang="ru-RU" b="1" dirty="0" err="1">
                <a:solidFill>
                  <a:srgbClr val="C00000"/>
                </a:solidFill>
              </a:rPr>
              <a:t>biblioteka_stroitelja</a:t>
            </a:r>
            <a:r>
              <a:rPr lang="ru-RU" b="1" dirty="0">
                <a:solidFill>
                  <a:srgbClr val="C00000"/>
                </a:solidFill>
              </a:rPr>
              <a:t>...</a:t>
            </a:r>
          </a:p>
        </p:txBody>
      </p:sp>
      <p:sp>
        <p:nvSpPr>
          <p:cNvPr id="5" name="Прямоугольник 4"/>
          <p:cNvSpPr/>
          <p:nvPr/>
        </p:nvSpPr>
        <p:spPr>
          <a:xfrm>
            <a:off x="179512" y="188640"/>
            <a:ext cx="2016224" cy="5760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C00000"/>
                </a:solidFill>
              </a:rPr>
              <a:t>Лекция №1-ОР</a:t>
            </a:r>
            <a:endParaRPr lang="ru-RU" sz="2000" b="1" dirty="0">
              <a:solidFill>
                <a:srgbClr val="C00000"/>
              </a:solidFill>
            </a:endParaRPr>
          </a:p>
        </p:txBody>
      </p:sp>
      <p:sp>
        <p:nvSpPr>
          <p:cNvPr id="6" name="Прямоугольник 5"/>
          <p:cNvSpPr/>
          <p:nvPr/>
        </p:nvSpPr>
        <p:spPr>
          <a:xfrm>
            <a:off x="1763688" y="2348880"/>
            <a:ext cx="5328592" cy="86409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C00000"/>
                </a:solidFill>
              </a:rPr>
              <a:t>ОР-Лекция №1 – </a:t>
            </a:r>
            <a:r>
              <a:rPr lang="ru-RU" sz="2000" b="1" dirty="0" smtClean="0">
                <a:solidFill>
                  <a:srgbClr val="C00000"/>
                </a:solidFill>
                <a:latin typeface="Times New Roman" pitchFamily="18" charset="0"/>
                <a:cs typeface="Times New Roman" pitchFamily="18" charset="0"/>
              </a:rPr>
              <a:t>Штукатурные работы – общие положения</a:t>
            </a:r>
            <a:endParaRPr lang="ru-RU" sz="20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337" name="Rectangle 1"/>
          <p:cNvSpPr>
            <a:spLocks noChangeArrowheads="1"/>
          </p:cNvSpPr>
          <p:nvPr/>
        </p:nvSpPr>
        <p:spPr bwMode="auto">
          <a:xfrm>
            <a:off x="16173" y="10758"/>
            <a:ext cx="9144000" cy="6847242"/>
          </a:xfrm>
          <a:prstGeom prst="rect">
            <a:avLst/>
          </a:prstGeom>
          <a:solidFill>
            <a:schemeClr val="bg1"/>
          </a:solid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a:r>
              <a:rPr lang="ru-RU" sz="1600" b="1" dirty="0" smtClean="0">
                <a:solidFill>
                  <a:srgbClr val="FF0000"/>
                </a:solidFill>
                <a:latin typeface="Times New Roman" pitchFamily="18" charset="0"/>
                <a:cs typeface="Times New Roman" pitchFamily="18" charset="0"/>
              </a:rPr>
              <a:t>Третий этап штукатурных работ .</a:t>
            </a:r>
          </a:p>
          <a:p>
            <a:pPr indent="457200">
              <a:spcBef>
                <a:spcPts val="600"/>
              </a:spcBef>
              <a:spcAft>
                <a:spcPts val="600"/>
              </a:spcAft>
            </a:pPr>
            <a:r>
              <a:rPr lang="ru-RU" sz="1600" b="1" dirty="0" smtClean="0">
                <a:solidFill>
                  <a:srgbClr val="0070C0"/>
                </a:solidFill>
                <a:latin typeface="Times New Roman" pitchFamily="18" charset="0"/>
                <a:cs typeface="Times New Roman" pitchFamily="18" charset="0"/>
              </a:rPr>
              <a:t>Третий этап штукатурных работ </a:t>
            </a:r>
            <a:r>
              <a:rPr lang="ru-RU" sz="1600" b="1" dirty="0" smtClean="0">
                <a:latin typeface="Times New Roman" pitchFamily="18" charset="0"/>
                <a:cs typeface="Times New Roman" pitchFamily="18" charset="0"/>
              </a:rPr>
              <a:t>-  накрывка необходим для окончательного заглаживания поверхности и выравнивания неровностей грунта.</a:t>
            </a:r>
          </a:p>
          <a:p>
            <a:pPr indent="457200">
              <a:spcBef>
                <a:spcPts val="600"/>
              </a:spcBef>
              <a:spcAft>
                <a:spcPts val="600"/>
              </a:spcAft>
            </a:pPr>
            <a:r>
              <a:rPr lang="ru-RU" sz="1600" b="1" dirty="0" smtClean="0">
                <a:latin typeface="Times New Roman" pitchFamily="18" charset="0"/>
                <a:cs typeface="Times New Roman" pitchFamily="18" charset="0"/>
              </a:rPr>
              <a:t>Штукатурный раствор для накрывки, подобную раствору для обрыга, имеет консистенцию сметаны, но требования к накрывочному раствору значительно выше. изготовлению которого следует подойти с особой тщательностью: Все компоненты штукатурного раствора просеивают через сито с ячейками Ø1 мм и точно отмеряют пропорции для получения раствора с однородной структурой. Толщина слоя накрывочного раствора 2-5 мм.</a:t>
            </a:r>
          </a:p>
          <a:p>
            <a:pPr indent="457200">
              <a:spcBef>
                <a:spcPts val="600"/>
              </a:spcBef>
              <a:spcAft>
                <a:spcPts val="600"/>
              </a:spcAft>
            </a:pPr>
            <a:r>
              <a:rPr lang="ru-RU" sz="1600" b="1" dirty="0" smtClean="0">
                <a:latin typeface="Times New Roman" pitchFamily="18" charset="0"/>
                <a:cs typeface="Times New Roman" pitchFamily="18" charset="0"/>
              </a:rPr>
              <a:t>Накрывочный раствор тщательно разравнивают раглаживая гладилкой или полутерком свежеоштукатуренную поверхность.</a:t>
            </a:r>
          </a:p>
          <a:p>
            <a:pPr indent="457200">
              <a:spcBef>
                <a:spcPts val="600"/>
              </a:spcBef>
              <a:spcAft>
                <a:spcPts val="600"/>
              </a:spcAft>
            </a:pPr>
            <a:r>
              <a:rPr lang="ru-RU" sz="1600" b="1" dirty="0" smtClean="0">
                <a:latin typeface="Times New Roman" pitchFamily="18" charset="0"/>
                <a:cs typeface="Times New Roman" pitchFamily="18" charset="0"/>
              </a:rPr>
              <a:t>Когда накрывка схватится поверхность дополнительно затирают теркой или полутерком. Для получения более качественной поверхности при затирке нужно обить полотно терки фетром или плотным войлоком.</a:t>
            </a:r>
          </a:p>
          <a:p>
            <a:pPr indent="457200">
              <a:spcBef>
                <a:spcPts val="600"/>
              </a:spcBef>
              <a:spcAft>
                <a:spcPts val="600"/>
              </a:spcAft>
            </a:pPr>
            <a:r>
              <a:rPr lang="ru-RU" sz="1600" b="1" dirty="0" smtClean="0">
                <a:latin typeface="Times New Roman" pitchFamily="18" charset="0"/>
                <a:cs typeface="Times New Roman" pitchFamily="18" charset="0"/>
              </a:rPr>
              <a:t>Сначала выполняют круговую затирку. Круговыми движениями против часовой стрелки срезают краями терки раствор на выступах и втирают его во впадины. Необходимо при этом контролировать нажим на терку, увеличивая нажим в районе бугров и уменьшая его над впадинами.</a:t>
            </a:r>
          </a:p>
          <a:p>
            <a:pPr indent="457200">
              <a:spcBef>
                <a:spcPts val="600"/>
              </a:spcBef>
              <a:spcAft>
                <a:spcPts val="600"/>
              </a:spcAft>
            </a:pPr>
            <a:r>
              <a:rPr lang="ru-RU" sz="1600" b="1" dirty="0" smtClean="0">
                <a:solidFill>
                  <a:srgbClr val="0070C0"/>
                </a:solidFill>
                <a:latin typeface="Times New Roman" pitchFamily="18" charset="0"/>
                <a:cs typeface="Times New Roman" pitchFamily="18" charset="0"/>
              </a:rPr>
              <a:t>Основная цель затирки в разгон </a:t>
            </a:r>
            <a:r>
              <a:rPr lang="ru-RU" sz="1600" b="1" dirty="0" smtClean="0">
                <a:latin typeface="Times New Roman" pitchFamily="18" charset="0"/>
                <a:cs typeface="Times New Roman" pitchFamily="18" charset="0"/>
              </a:rPr>
              <a:t>— удаление круговых следов на поверхности штукатурки, оставшихся после круговой затирки. Следы круговой затирки растирают прямолинейными движениями очищенной от раствора терки.</a:t>
            </a:r>
          </a:p>
          <a:p>
            <a:pPr indent="457200">
              <a:spcBef>
                <a:spcPts val="600"/>
              </a:spcBef>
              <a:spcAft>
                <a:spcPts val="600"/>
              </a:spcAft>
            </a:pPr>
            <a:endParaRPr kumimoji="0" lang="ru-RU" sz="1600" b="1" i="0" u="none" strike="noStrike" cap="none" normalizeH="0" baseline="0" dirty="0" smtClean="0">
              <a:ln>
                <a:noFill/>
              </a:ln>
              <a:solidFill>
                <a:srgbClr val="B32F3A"/>
              </a:solidFill>
              <a:effectLst/>
              <a:latin typeface="Times New Roman" pitchFamily="18" charset="0"/>
              <a:ea typeface="Times New Roman" pitchFamily="18" charset="0"/>
              <a:cs typeface="Times New Roman" pitchFamily="18" charset="0"/>
            </a:endParaRPr>
          </a:p>
          <a:p>
            <a:pPr indent="457200">
              <a:spcBef>
                <a:spcPts val="600"/>
              </a:spcBef>
              <a:spcAft>
                <a:spcPts val="600"/>
              </a:spcAft>
            </a:pPr>
            <a:endParaRPr lang="ru-RU" sz="1600" b="1" dirty="0" smtClean="0">
              <a:solidFill>
                <a:srgbClr val="B32F3A"/>
              </a:solidFill>
              <a:latin typeface="Times New Roman" pitchFamily="18" charset="0"/>
              <a:ea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4067944" y="0"/>
            <a:ext cx="50760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fontAlgn="base">
              <a:spcBef>
                <a:spcPct val="0"/>
              </a:spcBef>
              <a:spcAft>
                <a:spcPct val="0"/>
              </a:spcAft>
            </a:pPr>
            <a:r>
              <a:rPr lang="ru-RU" sz="1600" b="1" i="1" dirty="0" smtClean="0">
                <a:solidFill>
                  <a:srgbClr val="C00000"/>
                </a:solidFill>
                <a:latin typeface="Times New Roman" pitchFamily="18" charset="0"/>
                <a:ea typeface="Times New Roman" pitchFamily="18" charset="0"/>
                <a:cs typeface="Times New Roman" pitchFamily="18" charset="0"/>
              </a:rPr>
              <a:t>Зубчатка, троянка.</a:t>
            </a:r>
            <a:r>
              <a:rPr lang="ru-RU" sz="1600" b="1" i="1" dirty="0" smtClean="0">
                <a:solidFill>
                  <a:schemeClr val="tx1"/>
                </a:solidFill>
                <a:latin typeface="Times New Roman" pitchFamily="18" charset="0"/>
                <a:ea typeface="Times New Roman" pitchFamily="18" charset="0"/>
                <a:cs typeface="Times New Roman" pitchFamily="18" charset="0"/>
              </a:rPr>
              <a:t> </a:t>
            </a:r>
            <a:r>
              <a:rPr lang="ru-RU" sz="1600" b="1" dirty="0" smtClean="0">
                <a:solidFill>
                  <a:schemeClr val="tx1"/>
                </a:solidFill>
                <a:latin typeface="Times New Roman" pitchFamily="18" charset="0"/>
                <a:ea typeface="Times New Roman" pitchFamily="18" charset="0"/>
                <a:cs typeface="Times New Roman" pitchFamily="18" charset="0"/>
              </a:rPr>
              <a:t>Инструменты, которые применяются в штукатурных работах для насечки поверхностей под укладку кафельной плитки.</a:t>
            </a:r>
            <a:endParaRPr lang="ru-RU" sz="1600" b="1"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pPr>
            <a:r>
              <a:rPr lang="ru-RU" sz="1600" b="1" i="1" dirty="0" smtClean="0">
                <a:solidFill>
                  <a:srgbClr val="C00000"/>
                </a:solidFill>
                <a:latin typeface="Times New Roman" pitchFamily="18" charset="0"/>
                <a:ea typeface="Times New Roman" pitchFamily="18" charset="0"/>
                <a:cs typeface="Times New Roman" pitchFamily="18" charset="0"/>
              </a:rPr>
              <a:t>Кельма.</a:t>
            </a:r>
            <a:r>
              <a:rPr lang="ru-RU" sz="1600" b="1" i="1" dirty="0" smtClean="0">
                <a:solidFill>
                  <a:schemeClr val="tx1"/>
                </a:solidFill>
                <a:latin typeface="Times New Roman" pitchFamily="18" charset="0"/>
                <a:ea typeface="Times New Roman" pitchFamily="18" charset="0"/>
                <a:cs typeface="Times New Roman" pitchFamily="18" charset="0"/>
              </a:rPr>
              <a:t> </a:t>
            </a:r>
            <a:r>
              <a:rPr lang="ru-RU" sz="1600" b="1" dirty="0" smtClean="0">
                <a:solidFill>
                  <a:schemeClr val="tx1"/>
                </a:solidFill>
                <a:latin typeface="Times New Roman" pitchFamily="18" charset="0"/>
                <a:ea typeface="Times New Roman" pitchFamily="18" charset="0"/>
                <a:cs typeface="Times New Roman" pitchFamily="18" charset="0"/>
              </a:rPr>
              <a:t>Это стальная лопатка, которой переносят и набрасывают раствор на оштукатуриваемую поверхность и удаляют его излишки.</a:t>
            </a:r>
            <a:endParaRPr lang="ru-RU" sz="1600" b="1"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pPr>
            <a:r>
              <a:rPr lang="ru-RU" sz="1600" b="1" i="1" dirty="0" smtClean="0">
                <a:solidFill>
                  <a:srgbClr val="C00000"/>
                </a:solidFill>
                <a:latin typeface="Times New Roman" pitchFamily="18" charset="0"/>
                <a:ea typeface="Times New Roman" pitchFamily="18" charset="0"/>
                <a:cs typeface="Times New Roman" pitchFamily="18" charset="0"/>
              </a:rPr>
              <a:t>Отвес. </a:t>
            </a:r>
            <a:r>
              <a:rPr lang="ru-RU" sz="1600" b="1" dirty="0" smtClean="0">
                <a:solidFill>
                  <a:schemeClr val="tx1"/>
                </a:solidFill>
                <a:latin typeface="Times New Roman" pitchFamily="18" charset="0"/>
                <a:ea typeface="Times New Roman" pitchFamily="18" charset="0"/>
                <a:cs typeface="Times New Roman" pitchFamily="18" charset="0"/>
              </a:rPr>
              <a:t>Отрезок шнура с металлическим грузиком на конце. Отвес применяется для проверки вертикальности при укладке штукатурного слоя.</a:t>
            </a:r>
            <a:endParaRPr lang="ru-RU" sz="1600" b="1"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pPr>
            <a:r>
              <a:rPr lang="ru-RU" sz="1600" b="1" i="1" dirty="0" smtClean="0">
                <a:solidFill>
                  <a:srgbClr val="C00000"/>
                </a:solidFill>
                <a:latin typeface="Times New Roman" pitchFamily="18" charset="0"/>
                <a:ea typeface="Times New Roman" pitchFamily="18" charset="0"/>
                <a:cs typeface="Times New Roman" pitchFamily="18" charset="0"/>
              </a:rPr>
              <a:t>Правило. </a:t>
            </a:r>
            <a:r>
              <a:rPr lang="ru-RU" sz="1600" b="1" dirty="0" smtClean="0">
                <a:solidFill>
                  <a:schemeClr val="tx1"/>
                </a:solidFill>
                <a:latin typeface="Times New Roman" pitchFamily="18" charset="0"/>
                <a:ea typeface="Times New Roman" pitchFamily="18" charset="0"/>
                <a:cs typeface="Times New Roman" pitchFamily="18" charset="0"/>
              </a:rPr>
              <a:t>Рейка длиной 1700–1800 мм. Правилом проверяется, насколько ровно оштукатурена поверхность, контролируется правильность установки маяков при облицовке стен керамической плиткой и т. д.</a:t>
            </a:r>
            <a:endParaRPr lang="ru-RU" sz="1600" b="1"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pPr>
            <a:r>
              <a:rPr lang="ru-RU" sz="1600" b="1" i="1" dirty="0" smtClean="0">
                <a:solidFill>
                  <a:srgbClr val="C00000"/>
                </a:solidFill>
                <a:latin typeface="Times New Roman" pitchFamily="18" charset="0"/>
                <a:ea typeface="Times New Roman" pitchFamily="18" charset="0"/>
                <a:cs typeface="Times New Roman" pitchFamily="18" charset="0"/>
              </a:rPr>
              <a:t>Скребок. </a:t>
            </a:r>
            <a:r>
              <a:rPr lang="ru-RU" sz="1600" b="1" dirty="0" smtClean="0">
                <a:solidFill>
                  <a:schemeClr val="tx1"/>
                </a:solidFill>
                <a:latin typeface="Times New Roman" pitchFamily="18" charset="0"/>
                <a:ea typeface="Times New Roman" pitchFamily="18" charset="0"/>
                <a:cs typeface="Times New Roman" pitchFamily="18" charset="0"/>
              </a:rPr>
              <a:t>Инструмент для счистки обоев, известкового набела или клеевой краски.</a:t>
            </a:r>
            <a:endParaRPr lang="ru-RU" sz="1600" b="1"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pPr>
            <a:r>
              <a:rPr lang="ru-RU" sz="1600" b="1" i="1" dirty="0" smtClean="0">
                <a:solidFill>
                  <a:srgbClr val="C00000"/>
                </a:solidFill>
                <a:latin typeface="Times New Roman" pitchFamily="18" charset="0"/>
                <a:ea typeface="Times New Roman" pitchFamily="18" charset="0"/>
                <a:cs typeface="Times New Roman" pitchFamily="18" charset="0"/>
              </a:rPr>
              <a:t>Терки и полутерки. </a:t>
            </a:r>
            <a:r>
              <a:rPr lang="ru-RU" sz="1600" b="1" dirty="0" smtClean="0">
                <a:solidFill>
                  <a:schemeClr val="tx1"/>
                </a:solidFill>
                <a:latin typeface="Times New Roman" pitchFamily="18" charset="0"/>
                <a:ea typeface="Times New Roman" pitchFamily="18" charset="0"/>
                <a:cs typeface="Times New Roman" pitchFamily="18" charset="0"/>
              </a:rPr>
              <a:t>Инструмент для затирки и уплотнения штукатурных слоев.</a:t>
            </a:r>
          </a:p>
          <a:p>
            <a:pPr lvl="0" eaLnBrk="0" fontAlgn="base" hangingPunct="0">
              <a:spcBef>
                <a:spcPct val="0"/>
              </a:spcBef>
              <a:spcAft>
                <a:spcPct val="0"/>
              </a:spcAft>
            </a:pPr>
            <a:endParaRPr lang="ru-RU" sz="1600" b="1" dirty="0" smtClean="0">
              <a:solidFill>
                <a:srgbClr val="C00000"/>
              </a:solidFill>
              <a:latin typeface="Times New Roman" pitchFamily="18" charset="0"/>
              <a:cs typeface="Times New Roman" pitchFamily="18" charset="0"/>
            </a:endParaRPr>
          </a:p>
          <a:p>
            <a:pPr lvl="0" eaLnBrk="0" fontAlgn="base" hangingPunct="0">
              <a:spcBef>
                <a:spcPct val="0"/>
              </a:spcBef>
              <a:spcAft>
                <a:spcPct val="0"/>
              </a:spcAft>
            </a:pPr>
            <a:endParaRPr lang="ru-RU" sz="1600" b="1" dirty="0" smtClean="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600" b="1" dirty="0" smtClean="0">
                <a:solidFill>
                  <a:srgbClr val="C00000"/>
                </a:solidFill>
                <a:latin typeface="Times New Roman" pitchFamily="18" charset="0"/>
                <a:cs typeface="Times New Roman" pitchFamily="18" charset="0"/>
              </a:rPr>
              <a:t>Инструменты для штукатурных работ: </a:t>
            </a:r>
          </a:p>
          <a:p>
            <a:pPr lvl="0" eaLnBrk="0" fontAlgn="base" hangingPunct="0">
              <a:spcBef>
                <a:spcPct val="0"/>
              </a:spcBef>
              <a:spcAft>
                <a:spcPct val="0"/>
              </a:spcAft>
            </a:pPr>
            <a:r>
              <a:rPr lang="ru-RU" sz="1600" b="1" dirty="0" smtClean="0">
                <a:solidFill>
                  <a:srgbClr val="C00000"/>
                </a:solidFill>
                <a:latin typeface="Times New Roman" pitchFamily="18" charset="0"/>
                <a:cs typeface="Times New Roman" pitchFamily="18" charset="0"/>
              </a:rPr>
              <a:t>1 — кельма штукатурная; 2 — тёрка; </a:t>
            </a:r>
          </a:p>
          <a:p>
            <a:pPr lvl="0" eaLnBrk="0" fontAlgn="base" hangingPunct="0">
              <a:spcBef>
                <a:spcPct val="0"/>
              </a:spcBef>
              <a:spcAft>
                <a:spcPct val="0"/>
              </a:spcAft>
            </a:pPr>
            <a:r>
              <a:rPr lang="ru-RU" sz="1600" b="1" dirty="0" smtClean="0">
                <a:solidFill>
                  <a:srgbClr val="C00000"/>
                </a:solidFill>
                <a:latin typeface="Times New Roman" pitchFamily="18" charset="0"/>
                <a:cs typeface="Times New Roman" pitchFamily="18" charset="0"/>
              </a:rPr>
              <a:t>3 — полутёрок; 4 — правило; 5 — шпатель; </a:t>
            </a:r>
          </a:p>
          <a:p>
            <a:pPr lvl="0" eaLnBrk="0" fontAlgn="base" hangingPunct="0">
              <a:spcBef>
                <a:spcPct val="0"/>
              </a:spcBef>
              <a:spcAft>
                <a:spcPct val="0"/>
              </a:spcAft>
            </a:pPr>
            <a:r>
              <a:rPr lang="ru-RU" sz="1600" b="1" dirty="0" smtClean="0">
                <a:solidFill>
                  <a:srgbClr val="C00000"/>
                </a:solidFill>
                <a:latin typeface="Times New Roman" pitchFamily="18" charset="0"/>
                <a:cs typeface="Times New Roman" pitchFamily="18" charset="0"/>
              </a:rPr>
              <a:t>6 — фасонные полутёрки; 7 — кисть-макловица.</a:t>
            </a:r>
          </a:p>
        </p:txBody>
      </p:sp>
      <p:pic>
        <p:nvPicPr>
          <p:cNvPr id="10" name="il_fi" descr="http://sergeyshirin.info/images/141e4602fb7a359dc031d30cacb978b6.jpg"/>
          <p:cNvPicPr/>
          <p:nvPr/>
        </p:nvPicPr>
        <p:blipFill>
          <a:blip r:embed="rId2" cstate="print">
            <a:lum bright="-10000" contrast="20000"/>
          </a:blip>
          <a:srcRect/>
          <a:stretch>
            <a:fillRect/>
          </a:stretch>
        </p:blipFill>
        <p:spPr bwMode="auto">
          <a:xfrm>
            <a:off x="0" y="0"/>
            <a:ext cx="4067944" cy="4293096"/>
          </a:xfrm>
          <a:prstGeom prst="rect">
            <a:avLst/>
          </a:prstGeom>
          <a:noFill/>
          <a:ln w="6350">
            <a:solidFill>
              <a:schemeClr val="tx1"/>
            </a:solidFill>
            <a:miter lim="800000"/>
            <a:headEnd/>
            <a:tailEnd/>
          </a:ln>
        </p:spPr>
      </p:pic>
      <p:pic>
        <p:nvPicPr>
          <p:cNvPr id="6" name="Рисунок 5" descr="Инструменты для штукатурных работ"/>
          <p:cNvPicPr/>
          <p:nvPr/>
        </p:nvPicPr>
        <p:blipFill>
          <a:blip r:embed="rId3" cstate="print"/>
          <a:srcRect/>
          <a:stretch>
            <a:fillRect/>
          </a:stretch>
        </p:blipFill>
        <p:spPr bwMode="auto">
          <a:xfrm>
            <a:off x="0" y="4293096"/>
            <a:ext cx="4139952" cy="25649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0" y="0"/>
            <a:ext cx="9144000" cy="6791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indent="457200" algn="just">
              <a:spcAft>
                <a:spcPts val="600"/>
              </a:spcAft>
            </a:pPr>
            <a:endParaRPr lang="ru-RU" sz="1600" b="1" dirty="0">
              <a:solidFill>
                <a:srgbClr val="FF0000"/>
              </a:solidFill>
              <a:latin typeface="Times New Roman" pitchFamily="18" charset="0"/>
              <a:cs typeface="Times New Roman" pitchFamily="18" charset="0"/>
            </a:endParaRPr>
          </a:p>
        </p:txBody>
      </p:sp>
      <p:pic>
        <p:nvPicPr>
          <p:cNvPr id="3074" name="Picture 2" descr="C:\Documents and Settings\Agoltsev\Рабочий стол\Лекции по ССО\Отделочные  работы\Фасады\S12_4.jpg"/>
          <p:cNvPicPr>
            <a:picLocks noChangeAspect="1" noChangeArrowheads="1"/>
          </p:cNvPicPr>
          <p:nvPr/>
        </p:nvPicPr>
        <p:blipFill>
          <a:blip r:embed="rId2" cstate="print"/>
          <a:srcRect/>
          <a:stretch>
            <a:fillRect/>
          </a:stretch>
        </p:blipFill>
        <p:spPr bwMode="auto">
          <a:xfrm>
            <a:off x="6703925" y="2750571"/>
            <a:ext cx="2304255" cy="3398253"/>
          </a:xfrm>
          <a:prstGeom prst="rect">
            <a:avLst/>
          </a:prstGeom>
          <a:noFill/>
          <a:ln>
            <a:solidFill>
              <a:schemeClr val="tx1"/>
            </a:solidFill>
          </a:ln>
        </p:spPr>
      </p:pic>
      <p:pic>
        <p:nvPicPr>
          <p:cNvPr id="3075" name="Picture 3" descr="C:\Documents and Settings\Agoltsev\Рабочий стол\Лекции по ССО\Отделочные  работы\Фасады\wall1.jpg"/>
          <p:cNvPicPr>
            <a:picLocks noChangeAspect="1" noChangeArrowheads="1"/>
          </p:cNvPicPr>
          <p:nvPr/>
        </p:nvPicPr>
        <p:blipFill>
          <a:blip r:embed="rId3" cstate="print"/>
          <a:srcRect/>
          <a:stretch>
            <a:fillRect/>
          </a:stretch>
        </p:blipFill>
        <p:spPr bwMode="auto">
          <a:xfrm>
            <a:off x="57305" y="75456"/>
            <a:ext cx="2138432" cy="2201416"/>
          </a:xfrm>
          <a:prstGeom prst="rect">
            <a:avLst/>
          </a:prstGeom>
          <a:noFill/>
          <a:ln w="9525">
            <a:solidFill>
              <a:schemeClr val="tx1"/>
            </a:solidFill>
          </a:ln>
        </p:spPr>
      </p:pic>
      <p:pic>
        <p:nvPicPr>
          <p:cNvPr id="3076" name="Picture 4" descr="C:\Documents and Settings\Agoltsev\Рабочий стол\Лекции по ССО\Отделочные  работы\Фасады\wall2.jpg"/>
          <p:cNvPicPr>
            <a:picLocks noChangeAspect="1" noChangeArrowheads="1"/>
          </p:cNvPicPr>
          <p:nvPr/>
        </p:nvPicPr>
        <p:blipFill>
          <a:blip r:embed="rId4" cstate="print"/>
          <a:srcRect/>
          <a:stretch>
            <a:fillRect/>
          </a:stretch>
        </p:blipFill>
        <p:spPr bwMode="auto">
          <a:xfrm>
            <a:off x="2239495" y="83036"/>
            <a:ext cx="2433225" cy="2192164"/>
          </a:xfrm>
          <a:prstGeom prst="rect">
            <a:avLst/>
          </a:prstGeom>
          <a:noFill/>
          <a:ln w="9525">
            <a:solidFill>
              <a:schemeClr val="tx1"/>
            </a:solidFill>
          </a:ln>
        </p:spPr>
      </p:pic>
      <p:pic>
        <p:nvPicPr>
          <p:cNvPr id="3077" name="Picture 5" descr="C:\Documents and Settings\Agoltsev\Рабочий стол\Лекции по ССО\Отделочные  работы\Фасады\wall3.jpg"/>
          <p:cNvPicPr>
            <a:picLocks noChangeAspect="1" noChangeArrowheads="1"/>
          </p:cNvPicPr>
          <p:nvPr/>
        </p:nvPicPr>
        <p:blipFill>
          <a:blip r:embed="rId5" cstate="print"/>
          <a:srcRect/>
          <a:stretch>
            <a:fillRect/>
          </a:stretch>
        </p:blipFill>
        <p:spPr bwMode="auto">
          <a:xfrm>
            <a:off x="4716966" y="97160"/>
            <a:ext cx="2531327" cy="2179712"/>
          </a:xfrm>
          <a:prstGeom prst="rect">
            <a:avLst/>
          </a:prstGeom>
          <a:noFill/>
          <a:ln w="9525">
            <a:solidFill>
              <a:schemeClr val="tx1"/>
            </a:solidFill>
          </a:ln>
        </p:spPr>
      </p:pic>
      <p:pic>
        <p:nvPicPr>
          <p:cNvPr id="3078" name="Picture 6" descr="C:\Documents and Settings\Agoltsev\Рабочий стол\Лекции по ССО\Отделочные  работы\Фасады\S12_2.jpg"/>
          <p:cNvPicPr>
            <a:picLocks noChangeAspect="1" noChangeArrowheads="1"/>
          </p:cNvPicPr>
          <p:nvPr/>
        </p:nvPicPr>
        <p:blipFill>
          <a:blip r:embed="rId6" cstate="print"/>
          <a:srcRect/>
          <a:stretch>
            <a:fillRect/>
          </a:stretch>
        </p:blipFill>
        <p:spPr bwMode="auto">
          <a:xfrm>
            <a:off x="7296241" y="100940"/>
            <a:ext cx="1828800" cy="2175932"/>
          </a:xfrm>
          <a:prstGeom prst="rect">
            <a:avLst/>
          </a:prstGeom>
          <a:noFill/>
          <a:ln w="9525">
            <a:solidFill>
              <a:schemeClr val="tx1"/>
            </a:solidFill>
          </a:ln>
        </p:spPr>
      </p:pic>
      <p:pic>
        <p:nvPicPr>
          <p:cNvPr id="9" name="Picture 2" descr="C:\Documents and Settings\Agoltsev\Рабочий стол\Лекции по ССО\Отделочные  работы\Фасады\фасад 01.gif"/>
          <p:cNvPicPr>
            <a:picLocks noChangeAspect="1" noChangeArrowheads="1"/>
          </p:cNvPicPr>
          <p:nvPr/>
        </p:nvPicPr>
        <p:blipFill>
          <a:blip r:embed="rId7" cstate="print"/>
          <a:srcRect/>
          <a:stretch>
            <a:fillRect/>
          </a:stretch>
        </p:blipFill>
        <p:spPr bwMode="auto">
          <a:xfrm>
            <a:off x="4159301" y="2740616"/>
            <a:ext cx="2473424" cy="3399555"/>
          </a:xfrm>
          <a:prstGeom prst="rect">
            <a:avLst/>
          </a:prstGeom>
          <a:noFill/>
          <a:ln>
            <a:solidFill>
              <a:schemeClr val="tx1"/>
            </a:solidFill>
          </a:ln>
        </p:spPr>
      </p:pic>
      <p:pic>
        <p:nvPicPr>
          <p:cNvPr id="10" name="Picture 3" descr="C:\Documents and Settings\Agoltsev\Рабочий стол\Лекции по ССО\Отделочные  работы\Фасады\фасад 02.gif"/>
          <p:cNvPicPr>
            <a:picLocks noChangeAspect="1" noChangeArrowheads="1"/>
          </p:cNvPicPr>
          <p:nvPr/>
        </p:nvPicPr>
        <p:blipFill>
          <a:blip r:embed="rId8" cstate="print"/>
          <a:srcRect/>
          <a:stretch>
            <a:fillRect/>
          </a:stretch>
        </p:blipFill>
        <p:spPr bwMode="auto">
          <a:xfrm>
            <a:off x="40103" y="2753543"/>
            <a:ext cx="3989661" cy="3389705"/>
          </a:xfrm>
          <a:prstGeom prst="rect">
            <a:avLst/>
          </a:prstGeom>
          <a:noFill/>
          <a:ln>
            <a:solidFill>
              <a:schemeClr val="tx1"/>
            </a:solidFill>
          </a:ln>
        </p:spPr>
      </p:pic>
      <p:sp>
        <p:nvSpPr>
          <p:cNvPr id="11" name="Прямоугольник 10"/>
          <p:cNvSpPr/>
          <p:nvPr/>
        </p:nvSpPr>
        <p:spPr>
          <a:xfrm>
            <a:off x="60258" y="2339505"/>
            <a:ext cx="9088244" cy="369415"/>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FF0000"/>
                </a:solidFill>
                <a:latin typeface="Times New Roman" pitchFamily="18" charset="0"/>
                <a:cs typeface="Times New Roman" pitchFamily="18" charset="0"/>
              </a:rPr>
              <a:t>Выполнение работ по установке и креплению утеплителя на наружных стенах </a:t>
            </a:r>
            <a:endParaRPr lang="ru-RU" b="1" dirty="0">
              <a:solidFill>
                <a:srgbClr val="FF0000"/>
              </a:solidFill>
              <a:latin typeface="Times New Roman" pitchFamily="18" charset="0"/>
              <a:cs typeface="Times New Roman" pitchFamily="18" charset="0"/>
            </a:endParaRPr>
          </a:p>
        </p:txBody>
      </p:sp>
      <p:sp>
        <p:nvSpPr>
          <p:cNvPr id="12" name="Прямоугольник 11"/>
          <p:cNvSpPr/>
          <p:nvPr/>
        </p:nvSpPr>
        <p:spPr>
          <a:xfrm>
            <a:off x="48509" y="6191145"/>
            <a:ext cx="9088244" cy="51235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FF0000"/>
                </a:solidFill>
                <a:latin typeface="Times New Roman" pitchFamily="18" charset="0"/>
                <a:cs typeface="Times New Roman" pitchFamily="18" charset="0"/>
              </a:rPr>
              <a:t>Выполнение работ по установке утеплителя и нанесения штукатурки наружных стен </a:t>
            </a:r>
            <a:endParaRPr lang="ru-RU"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indent="457200" algn="just">
              <a:spcAft>
                <a:spcPts val="600"/>
              </a:spcAft>
            </a:pPr>
            <a:endParaRPr lang="ru-RU" sz="1600" b="1" dirty="0">
              <a:solidFill>
                <a:srgbClr val="FF0000"/>
              </a:solidFill>
              <a:latin typeface="Times New Roman" pitchFamily="18" charset="0"/>
              <a:cs typeface="Times New Roman" pitchFamily="18" charset="0"/>
            </a:endParaRPr>
          </a:p>
        </p:txBody>
      </p:sp>
      <p:pic>
        <p:nvPicPr>
          <p:cNvPr id="7" name="Рисунок 6" descr="https://encrypted-tbn1.gstatic.com/images?q=tbn:ANd9GcRn7rN4_Skep0MxoZEn2UCkxlLak8y3k9yxxvImORFcBXBLX6GwXGXotYAY">
            <a:hlinkClick r:id="rId2"/>
          </p:cNvPr>
          <p:cNvPicPr/>
          <p:nvPr/>
        </p:nvPicPr>
        <p:blipFill>
          <a:blip r:embed="rId3" cstate="print"/>
          <a:srcRect/>
          <a:stretch>
            <a:fillRect/>
          </a:stretch>
        </p:blipFill>
        <p:spPr bwMode="auto">
          <a:xfrm>
            <a:off x="40701" y="56830"/>
            <a:ext cx="2155036" cy="1883482"/>
          </a:xfrm>
          <a:prstGeom prst="rect">
            <a:avLst/>
          </a:prstGeom>
          <a:noFill/>
          <a:ln w="9525">
            <a:solidFill>
              <a:schemeClr val="tx1"/>
            </a:solidFill>
            <a:miter lim="800000"/>
            <a:headEnd/>
            <a:tailEnd/>
          </a:ln>
        </p:spPr>
      </p:pic>
      <p:pic>
        <p:nvPicPr>
          <p:cNvPr id="9" name="Рисунок 8" descr="https://encrypted-tbn2.gstatic.com/images?q=tbn:ANd9GcQ5SHxh5HAtHchgDwxZIgVW1_8FhSWbCXC7KdAnI_2TWGHytNFLO2okZ5tmOg">
            <a:hlinkClick r:id="rId4"/>
          </p:cNvPr>
          <p:cNvPicPr/>
          <p:nvPr/>
        </p:nvPicPr>
        <p:blipFill>
          <a:blip r:embed="rId5" cstate="print"/>
          <a:srcRect/>
          <a:stretch>
            <a:fillRect/>
          </a:stretch>
        </p:blipFill>
        <p:spPr bwMode="auto">
          <a:xfrm>
            <a:off x="4702509" y="62632"/>
            <a:ext cx="2278154" cy="1888831"/>
          </a:xfrm>
          <a:prstGeom prst="rect">
            <a:avLst/>
          </a:prstGeom>
          <a:noFill/>
          <a:ln w="9525">
            <a:solidFill>
              <a:schemeClr val="tx1"/>
            </a:solidFill>
            <a:miter lim="800000"/>
            <a:headEnd/>
            <a:tailEnd/>
          </a:ln>
        </p:spPr>
      </p:pic>
      <p:pic>
        <p:nvPicPr>
          <p:cNvPr id="15" name="Рисунок 14" descr="https://encrypted-tbn2.gstatic.com/images?q=tbn:ANd9GcTm-pOCZS2FihbnU6SpBFUGdvy7-xGR_WJTkeLw6HiMMGk5kA7060u7TSYh">
            <a:hlinkClick r:id="rId6"/>
          </p:cNvPr>
          <p:cNvPicPr/>
          <p:nvPr/>
        </p:nvPicPr>
        <p:blipFill>
          <a:blip r:embed="rId7" cstate="print"/>
          <a:srcRect/>
          <a:stretch>
            <a:fillRect/>
          </a:stretch>
        </p:blipFill>
        <p:spPr bwMode="auto">
          <a:xfrm>
            <a:off x="7058722" y="53876"/>
            <a:ext cx="2038279" cy="1886436"/>
          </a:xfrm>
          <a:prstGeom prst="rect">
            <a:avLst/>
          </a:prstGeom>
          <a:noFill/>
          <a:ln w="9525">
            <a:solidFill>
              <a:schemeClr val="tx1"/>
            </a:solidFill>
            <a:miter lim="800000"/>
            <a:headEnd/>
            <a:tailEnd/>
          </a:ln>
        </p:spPr>
      </p:pic>
      <p:pic>
        <p:nvPicPr>
          <p:cNvPr id="17" name="Рисунок 16" descr="https://encrypted-tbn0.gstatic.com/images?q=tbn:ANd9GcT2S73ZJ7oMoAH1TUXtpBTFrDmnBznO8TL0iIk8M4uxaWJVX6T8JNmb_64">
            <a:hlinkClick r:id="rId8"/>
          </p:cNvPr>
          <p:cNvPicPr/>
          <p:nvPr/>
        </p:nvPicPr>
        <p:blipFill>
          <a:blip r:embed="rId9" cstate="print"/>
          <a:srcRect/>
          <a:stretch>
            <a:fillRect/>
          </a:stretch>
        </p:blipFill>
        <p:spPr bwMode="auto">
          <a:xfrm>
            <a:off x="2258245" y="57635"/>
            <a:ext cx="2391814" cy="1871526"/>
          </a:xfrm>
          <a:prstGeom prst="rect">
            <a:avLst/>
          </a:prstGeom>
          <a:noFill/>
          <a:ln w="9525">
            <a:solidFill>
              <a:schemeClr val="tx1"/>
            </a:solidFill>
            <a:miter lim="800000"/>
            <a:headEnd/>
            <a:tailEnd/>
          </a:ln>
        </p:spPr>
      </p:pic>
      <p:sp>
        <p:nvSpPr>
          <p:cNvPr id="18" name="Прямоугольник 17"/>
          <p:cNvSpPr/>
          <p:nvPr/>
        </p:nvSpPr>
        <p:spPr>
          <a:xfrm>
            <a:off x="34508" y="2022840"/>
            <a:ext cx="9088244" cy="51235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FF0000"/>
                </a:solidFill>
                <a:latin typeface="Times New Roman" pitchFamily="18" charset="0"/>
                <a:cs typeface="Times New Roman" pitchFamily="18" charset="0"/>
              </a:rPr>
              <a:t>Нанесение штукатурки  механизированным способом и выравнивание правилами </a:t>
            </a:r>
            <a:endParaRPr lang="ru-RU" b="1" dirty="0">
              <a:solidFill>
                <a:srgbClr val="FF0000"/>
              </a:solidFill>
              <a:latin typeface="Times New Roman" pitchFamily="18" charset="0"/>
              <a:cs typeface="Times New Roman" pitchFamily="18" charset="0"/>
            </a:endParaRPr>
          </a:p>
        </p:txBody>
      </p:sp>
      <p:pic>
        <p:nvPicPr>
          <p:cNvPr id="19" name="Рисунок 18" descr="https://encrypted-tbn0.gstatic.com/images?q=tbn:ANd9GcRZGNep5DJbzj3_CcNeJRbUgZt5f67tFvIepU5Z5XDs1Qav6ATtxcsUosI">
            <a:hlinkClick r:id="rId10"/>
          </p:cNvPr>
          <p:cNvPicPr/>
          <p:nvPr/>
        </p:nvPicPr>
        <p:blipFill>
          <a:blip r:embed="rId11" cstate="print"/>
          <a:srcRect/>
          <a:stretch>
            <a:fillRect/>
          </a:stretch>
        </p:blipFill>
        <p:spPr bwMode="auto">
          <a:xfrm>
            <a:off x="-599" y="3563061"/>
            <a:ext cx="2222893" cy="1621306"/>
          </a:xfrm>
          <a:prstGeom prst="rect">
            <a:avLst/>
          </a:prstGeom>
          <a:noFill/>
          <a:ln w="9525">
            <a:solidFill>
              <a:schemeClr val="tx1"/>
            </a:solidFill>
            <a:miter lim="800000"/>
            <a:headEnd/>
            <a:tailEnd/>
          </a:ln>
        </p:spPr>
      </p:pic>
      <p:pic>
        <p:nvPicPr>
          <p:cNvPr id="20" name="Рисунок 19" descr="https://encrypted-tbn0.gstatic.com/images?q=tbn:ANd9GcRNkie4Lyz4HGZrj-DhCpQYQrqWSmDlxcNWuKqRO2O8MoA6SFX0Fut-f6c">
            <a:hlinkClick r:id="rId12"/>
          </p:cNvPr>
          <p:cNvPicPr/>
          <p:nvPr/>
        </p:nvPicPr>
        <p:blipFill>
          <a:blip r:embed="rId13" cstate="print"/>
          <a:srcRect/>
          <a:stretch>
            <a:fillRect/>
          </a:stretch>
        </p:blipFill>
        <p:spPr bwMode="auto">
          <a:xfrm>
            <a:off x="2273548" y="3529133"/>
            <a:ext cx="1671137" cy="1656184"/>
          </a:xfrm>
          <a:prstGeom prst="rect">
            <a:avLst/>
          </a:prstGeom>
          <a:noFill/>
          <a:ln w="9525">
            <a:solidFill>
              <a:schemeClr val="tx1"/>
            </a:solidFill>
            <a:miter lim="800000"/>
            <a:headEnd/>
            <a:tailEnd/>
          </a:ln>
        </p:spPr>
      </p:pic>
      <p:pic>
        <p:nvPicPr>
          <p:cNvPr id="21" name="Рисунок 20" descr="https://encrypted-tbn3.gstatic.com/images?q=tbn:ANd9GcRDLEYX7N5tcT2MR8FFeb4JNm4JlccrePX4m3lkcbpre3yaNiQELAmYzQBt">
            <a:hlinkClick r:id="rId14"/>
          </p:cNvPr>
          <p:cNvPicPr/>
          <p:nvPr/>
        </p:nvPicPr>
        <p:blipFill>
          <a:blip r:embed="rId15" cstate="print"/>
          <a:srcRect/>
          <a:stretch>
            <a:fillRect/>
          </a:stretch>
        </p:blipFill>
        <p:spPr bwMode="auto">
          <a:xfrm>
            <a:off x="5708124" y="3556536"/>
            <a:ext cx="1872208" cy="1656184"/>
          </a:xfrm>
          <a:prstGeom prst="rect">
            <a:avLst/>
          </a:prstGeom>
          <a:noFill/>
          <a:ln w="9525">
            <a:solidFill>
              <a:schemeClr val="tx1"/>
            </a:solidFill>
            <a:miter lim="800000"/>
            <a:headEnd/>
            <a:tailEnd/>
          </a:ln>
        </p:spPr>
      </p:pic>
      <p:pic>
        <p:nvPicPr>
          <p:cNvPr id="22" name="Рисунок 21" descr="https://encrypted-tbn0.gstatic.com/images?q=tbn:ANd9GcRRkIHootUSWJNQXQ84sSnbu2xPSD-yhuddSsTqbu2z_5w_DWi0PE45oMC2">
            <a:hlinkClick r:id="rId16"/>
          </p:cNvPr>
          <p:cNvPicPr/>
          <p:nvPr/>
        </p:nvPicPr>
        <p:blipFill>
          <a:blip r:embed="rId17" cstate="print"/>
          <a:srcRect/>
          <a:stretch>
            <a:fillRect/>
          </a:stretch>
        </p:blipFill>
        <p:spPr bwMode="auto">
          <a:xfrm>
            <a:off x="4005083" y="3540408"/>
            <a:ext cx="1674089" cy="1672435"/>
          </a:xfrm>
          <a:prstGeom prst="rect">
            <a:avLst/>
          </a:prstGeom>
          <a:noFill/>
          <a:ln w="9525">
            <a:solidFill>
              <a:schemeClr val="tx1"/>
            </a:solidFill>
            <a:miter lim="800000"/>
            <a:headEnd/>
            <a:tailEnd/>
          </a:ln>
        </p:spPr>
      </p:pic>
      <p:pic>
        <p:nvPicPr>
          <p:cNvPr id="23" name="Рисунок 22" descr="https://encrypted-tbn1.gstatic.com/images?q=tbn:ANd9GcQB2WfV3dfhk1Wz-25Xm3D-gfiStQ2ayK3mc1PSgZi3CMW21_K7ZK44fdw">
            <a:hlinkClick r:id="rId18"/>
          </p:cNvPr>
          <p:cNvPicPr/>
          <p:nvPr/>
        </p:nvPicPr>
        <p:blipFill>
          <a:blip r:embed="rId19" cstate="print"/>
          <a:srcRect/>
          <a:stretch>
            <a:fillRect/>
          </a:stretch>
        </p:blipFill>
        <p:spPr bwMode="auto">
          <a:xfrm>
            <a:off x="7590779" y="3545385"/>
            <a:ext cx="1508615" cy="1656184"/>
          </a:xfrm>
          <a:prstGeom prst="rect">
            <a:avLst/>
          </a:prstGeom>
          <a:noFill/>
          <a:ln w="9525">
            <a:solidFill>
              <a:schemeClr val="tx1"/>
            </a:solidFill>
            <a:miter lim="800000"/>
            <a:headEnd/>
            <a:tailEnd/>
          </a:ln>
        </p:spPr>
      </p:pic>
      <p:sp>
        <p:nvSpPr>
          <p:cNvPr id="24" name="Прямоугольник 23"/>
          <p:cNvSpPr/>
          <p:nvPr/>
        </p:nvSpPr>
        <p:spPr>
          <a:xfrm>
            <a:off x="0" y="5301208"/>
            <a:ext cx="9088244" cy="393093"/>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FF0000"/>
                </a:solidFill>
                <a:latin typeface="Times New Roman" pitchFamily="18" charset="0"/>
                <a:cs typeface="Times New Roman" pitchFamily="18" charset="0"/>
              </a:rPr>
              <a:t>Нанесение штукатурки  с сокола, шпателем и разравнивание гладилкой и правилом</a:t>
            </a:r>
            <a:endParaRPr lang="ru-RU"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fontAlgn="base">
              <a:spcBef>
                <a:spcPct val="0"/>
              </a:spcBef>
              <a:spcAft>
                <a:spcPct val="0"/>
              </a:spcAft>
            </a:pPr>
            <a:r>
              <a:rPr lang="ru-RU" sz="1600" b="1" dirty="0" smtClean="0">
                <a:solidFill>
                  <a:srgbClr val="B32F3A"/>
                </a:solidFill>
                <a:latin typeface="Times New Roman" pitchFamily="18" charset="0"/>
                <a:ea typeface="Times New Roman" pitchFamily="18" charset="0"/>
                <a:cs typeface="Times New Roman" pitchFamily="18" charset="0"/>
              </a:rPr>
              <a:t>Механизация штукатурных работ</a:t>
            </a:r>
            <a:endParaRPr lang="ru-RU" sz="1600" dirty="0" smtClean="0">
              <a:solidFill>
                <a:schemeClr val="tx1"/>
              </a:solidFill>
              <a:latin typeface="Times New Roman" pitchFamily="18" charset="0"/>
              <a:ea typeface="Times New Roman" pitchFamily="18" charset="0"/>
              <a:cs typeface="Times New Roman" pitchFamily="18" charset="0"/>
            </a:endParaRPr>
          </a:p>
          <a:p>
            <a:pPr lvl="0" indent="457200" algn="just" eaLnBrk="0" fontAlgn="base" hangingPunct="0">
              <a:spcBef>
                <a:spcPct val="0"/>
              </a:spcBef>
              <a:spcAft>
                <a:spcPct val="0"/>
              </a:spcAft>
            </a:pPr>
            <a:r>
              <a:rPr lang="ru-RU" sz="1600" b="1" dirty="0" smtClean="0">
                <a:solidFill>
                  <a:srgbClr val="333333"/>
                </a:solidFill>
                <a:latin typeface="Times New Roman" pitchFamily="18" charset="0"/>
                <a:ea typeface="Times New Roman" pitchFamily="18" charset="0"/>
                <a:cs typeface="Times New Roman" pitchFamily="18" charset="0"/>
              </a:rPr>
              <a:t>При производстве монолитных штукатурных работ механизированы следующие технологические операции: приготовление и подача растворов к рабочему к месту, очистка и подготовка поверхностей, нанесение растворов на поверхности, срубка неровностей бетона. </a:t>
            </a:r>
            <a:endParaRPr lang="ru-RU" sz="1600" b="1" dirty="0" smtClean="0">
              <a:solidFill>
                <a:schemeClr val="tx1"/>
              </a:solidFill>
              <a:latin typeface="Times New Roman" pitchFamily="18" charset="0"/>
              <a:ea typeface="Times New Roman" pitchFamily="18" charset="0"/>
              <a:cs typeface="Times New Roman" pitchFamily="18" charset="0"/>
            </a:endParaRPr>
          </a:p>
          <a:p>
            <a:pPr lvl="0" indent="457200" algn="just" eaLnBrk="0" fontAlgn="base" hangingPunct="0">
              <a:spcBef>
                <a:spcPct val="0"/>
              </a:spcBef>
              <a:spcAft>
                <a:spcPct val="0"/>
              </a:spcAft>
            </a:pPr>
            <a:r>
              <a:rPr lang="ru-RU" sz="1600" b="1" dirty="0" smtClean="0">
                <a:solidFill>
                  <a:srgbClr val="333333"/>
                </a:solidFill>
                <a:latin typeface="Times New Roman" pitchFamily="18" charset="0"/>
                <a:ea typeface="Times New Roman" pitchFamily="18" charset="0"/>
                <a:cs typeface="Times New Roman" pitchFamily="18" charset="0"/>
              </a:rPr>
              <a:t>Все эти операции выполняют с помощью средств механизации, что позволяет сократить трудоемкость и повысить производительность труда. Ручное нанесение раствора допускается лишь в стесненных условиях в помещениях площадью 5 м 2 и менее, а также в условиях, не позволяющих применять средства механизированного нанесения раствора. </a:t>
            </a:r>
            <a:endParaRPr lang="ru-RU" sz="1600" b="1" dirty="0" smtClean="0">
              <a:solidFill>
                <a:schemeClr val="tx1"/>
              </a:solidFill>
              <a:latin typeface="Times New Roman" pitchFamily="18" charset="0"/>
              <a:ea typeface="Times New Roman" pitchFamily="18" charset="0"/>
              <a:cs typeface="Times New Roman" pitchFamily="18" charset="0"/>
            </a:endParaRPr>
          </a:p>
          <a:p>
            <a:pPr lvl="0" indent="457200" algn="ctr" eaLnBrk="0" fontAlgn="base" hangingPunct="0">
              <a:spcBef>
                <a:spcPct val="0"/>
              </a:spcBef>
              <a:spcAft>
                <a:spcPct val="0"/>
              </a:spcAft>
            </a:pPr>
            <a:r>
              <a:rPr lang="ru-RU" sz="1600" b="1" dirty="0" smtClean="0">
                <a:solidFill>
                  <a:srgbClr val="C00000"/>
                </a:solidFill>
                <a:latin typeface="Times New Roman" pitchFamily="18" charset="0"/>
                <a:ea typeface="Times New Roman" pitchFamily="18" charset="0"/>
                <a:cs typeface="Times New Roman" pitchFamily="18" charset="0"/>
              </a:rPr>
              <a:t>Механизмы для приготовления растворов </a:t>
            </a:r>
          </a:p>
          <a:p>
            <a:pPr lvl="0" indent="457200" algn="just" eaLnBrk="0" fontAlgn="base" hangingPunct="0">
              <a:spcBef>
                <a:spcPct val="0"/>
              </a:spcBef>
              <a:spcAft>
                <a:spcPct val="0"/>
              </a:spcAft>
            </a:pPr>
            <a:r>
              <a:rPr lang="ru-RU" sz="1600" b="1" dirty="0" err="1" smtClean="0">
                <a:solidFill>
                  <a:srgbClr val="0070C0"/>
                </a:solidFill>
                <a:latin typeface="Times New Roman" pitchFamily="18" charset="0"/>
                <a:ea typeface="Times New Roman" pitchFamily="18" charset="0"/>
                <a:cs typeface="Times New Roman" pitchFamily="18" charset="0"/>
              </a:rPr>
              <a:t>Растворосмесители</a:t>
            </a:r>
            <a:r>
              <a:rPr lang="ru-RU" sz="1600" b="1" dirty="0" smtClean="0">
                <a:solidFill>
                  <a:srgbClr val="333333"/>
                </a:solidFill>
                <a:latin typeface="Times New Roman" pitchFamily="18" charset="0"/>
                <a:ea typeface="Times New Roman" pitchFamily="18" charset="0"/>
                <a:cs typeface="Times New Roman" pitchFamily="18" charset="0"/>
              </a:rPr>
              <a:t> предназначены для приготовления растворных смесей. По принципу действия </a:t>
            </a:r>
            <a:r>
              <a:rPr lang="ru-RU" sz="1600" b="1" dirty="0" err="1" smtClean="0">
                <a:solidFill>
                  <a:srgbClr val="333333"/>
                </a:solidFill>
                <a:latin typeface="Times New Roman" pitchFamily="18" charset="0"/>
                <a:ea typeface="Times New Roman" pitchFamily="18" charset="0"/>
                <a:cs typeface="Times New Roman" pitchFamily="18" charset="0"/>
              </a:rPr>
              <a:t>растворосмесители</a:t>
            </a:r>
            <a:r>
              <a:rPr lang="ru-RU" sz="1600" b="1" dirty="0" smtClean="0">
                <a:solidFill>
                  <a:srgbClr val="333333"/>
                </a:solidFill>
                <a:latin typeface="Times New Roman" pitchFamily="18" charset="0"/>
                <a:ea typeface="Times New Roman" pitchFamily="18" charset="0"/>
                <a:cs typeface="Times New Roman" pitchFamily="18" charset="0"/>
              </a:rPr>
              <a:t> подразделяют на машины периодического (цикличного) и непрерывного действия. Производительность первых – характеризуется вместимостью смесительного барабана, вторые - характеризуются часовой производительностью. </a:t>
            </a:r>
            <a:endParaRPr lang="ru-RU" sz="1600" b="1" dirty="0" smtClean="0">
              <a:solidFill>
                <a:schemeClr val="tx1"/>
              </a:solidFill>
              <a:latin typeface="Times New Roman" pitchFamily="18" charset="0"/>
              <a:ea typeface="Times New Roman" pitchFamily="18" charset="0"/>
              <a:cs typeface="Times New Roman" pitchFamily="18" charset="0"/>
            </a:endParaRPr>
          </a:p>
          <a:p>
            <a:pPr lvl="0" indent="457200" algn="just" eaLnBrk="0" fontAlgn="base" hangingPunct="0">
              <a:spcBef>
                <a:spcPct val="0"/>
              </a:spcBef>
              <a:spcAft>
                <a:spcPct val="0"/>
              </a:spcAft>
            </a:pPr>
            <a:r>
              <a:rPr lang="ru-RU" sz="1600" b="1" dirty="0" smtClean="0">
                <a:solidFill>
                  <a:srgbClr val="333333"/>
                </a:solidFill>
                <a:latin typeface="Times New Roman" pitchFamily="18" charset="0"/>
                <a:ea typeface="Times New Roman" pitchFamily="18" charset="0"/>
                <a:cs typeface="Times New Roman" pitchFamily="18" charset="0"/>
              </a:rPr>
              <a:t>По способу установки машин на месте работ различают </a:t>
            </a:r>
            <a:r>
              <a:rPr lang="ru-RU" sz="1600" b="1" i="1" dirty="0" smtClean="0">
                <a:solidFill>
                  <a:srgbClr val="0070C0"/>
                </a:solidFill>
                <a:latin typeface="Times New Roman" pitchFamily="18" charset="0"/>
                <a:ea typeface="Times New Roman" pitchFamily="18" charset="0"/>
                <a:cs typeface="Times New Roman" pitchFamily="18" charset="0"/>
              </a:rPr>
              <a:t>передвижные и стационарные </a:t>
            </a:r>
            <a:r>
              <a:rPr lang="ru-RU" sz="1600" b="1" dirty="0" err="1" smtClean="0">
                <a:solidFill>
                  <a:srgbClr val="333333"/>
                </a:solidFill>
                <a:latin typeface="Times New Roman" pitchFamily="18" charset="0"/>
                <a:ea typeface="Times New Roman" pitchFamily="18" charset="0"/>
                <a:cs typeface="Times New Roman" pitchFamily="18" charset="0"/>
              </a:rPr>
              <a:t>растворосмесители</a:t>
            </a:r>
            <a:r>
              <a:rPr lang="ru-RU" sz="1600" b="1" dirty="0" smtClean="0">
                <a:solidFill>
                  <a:srgbClr val="333333"/>
                </a:solidFill>
                <a:latin typeface="Times New Roman" pitchFamily="18" charset="0"/>
                <a:ea typeface="Times New Roman" pitchFamily="18" charset="0"/>
                <a:cs typeface="Times New Roman" pitchFamily="18" charset="0"/>
              </a:rPr>
              <a:t>. Передвижные </a:t>
            </a:r>
            <a:r>
              <a:rPr lang="ru-RU" sz="1600" b="1" dirty="0" err="1" smtClean="0">
                <a:solidFill>
                  <a:srgbClr val="333333"/>
                </a:solidFill>
                <a:latin typeface="Times New Roman" pitchFamily="18" charset="0"/>
                <a:ea typeface="Times New Roman" pitchFamily="18" charset="0"/>
                <a:cs typeface="Times New Roman" pitchFamily="18" charset="0"/>
              </a:rPr>
              <a:t>растворосмесители</a:t>
            </a:r>
            <a:r>
              <a:rPr lang="ru-RU" sz="1600" b="1" dirty="0" smtClean="0">
                <a:solidFill>
                  <a:srgbClr val="333333"/>
                </a:solidFill>
                <a:latin typeface="Times New Roman" pitchFamily="18" charset="0"/>
                <a:ea typeface="Times New Roman" pitchFamily="18" charset="0"/>
                <a:cs typeface="Times New Roman" pitchFamily="18" charset="0"/>
              </a:rPr>
              <a:t> отличаются небольшой вместимостью барабана – их применяют для работы непосредственно на строительных площадках в течение непродолжительного времени. Стационарные </a:t>
            </a:r>
            <a:r>
              <a:rPr lang="ru-RU" sz="1600" b="1" dirty="0" err="1" smtClean="0">
                <a:solidFill>
                  <a:srgbClr val="333333"/>
                </a:solidFill>
                <a:latin typeface="Times New Roman" pitchFamily="18" charset="0"/>
                <a:ea typeface="Times New Roman" pitchFamily="18" charset="0"/>
                <a:cs typeface="Times New Roman" pitchFamily="18" charset="0"/>
              </a:rPr>
              <a:t>растворосмесители</a:t>
            </a:r>
            <a:r>
              <a:rPr lang="ru-RU" sz="1600" b="1" dirty="0" smtClean="0">
                <a:solidFill>
                  <a:srgbClr val="333333"/>
                </a:solidFill>
                <a:latin typeface="Times New Roman" pitchFamily="18" charset="0"/>
                <a:ea typeface="Times New Roman" pitchFamily="18" charset="0"/>
                <a:cs typeface="Times New Roman" pitchFamily="18" charset="0"/>
              </a:rPr>
              <a:t> применяют на растворных заводах и узлах. </a:t>
            </a:r>
            <a:endParaRPr lang="ru-RU" sz="1600" b="1" dirty="0" smtClean="0">
              <a:solidFill>
                <a:schemeClr val="tx1"/>
              </a:solidFill>
              <a:latin typeface="Times New Roman" pitchFamily="18" charset="0"/>
              <a:ea typeface="Times New Roman" pitchFamily="18" charset="0"/>
              <a:cs typeface="Times New Roman" pitchFamily="18" charset="0"/>
            </a:endParaRPr>
          </a:p>
          <a:p>
            <a:pPr lvl="0" indent="457200" algn="ctr" eaLnBrk="0" fontAlgn="base" hangingPunct="0">
              <a:spcBef>
                <a:spcPct val="0"/>
              </a:spcBef>
              <a:spcAft>
                <a:spcPct val="0"/>
              </a:spcAft>
            </a:pPr>
            <a:r>
              <a:rPr lang="ru-RU" sz="1600" b="1" dirty="0" smtClean="0">
                <a:solidFill>
                  <a:srgbClr val="C00000"/>
                </a:solidFill>
                <a:latin typeface="Times New Roman" pitchFamily="18" charset="0"/>
                <a:ea typeface="Times New Roman" pitchFamily="18" charset="0"/>
                <a:cs typeface="Times New Roman" pitchFamily="18" charset="0"/>
              </a:rPr>
              <a:t>Механизмы и оборудование для транспортирования растворных смес</a:t>
            </a:r>
            <a:r>
              <a:rPr lang="ru-RU" sz="1600" b="1" i="1" dirty="0" smtClean="0">
                <a:solidFill>
                  <a:srgbClr val="C00000"/>
                </a:solidFill>
                <a:latin typeface="Times New Roman" pitchFamily="18" charset="0"/>
                <a:ea typeface="Times New Roman" pitchFamily="18" charset="0"/>
                <a:cs typeface="Times New Roman" pitchFamily="18" charset="0"/>
              </a:rPr>
              <a:t>ей </a:t>
            </a:r>
            <a:endParaRPr lang="ru-RU" sz="1600" b="1" dirty="0" smtClean="0">
              <a:solidFill>
                <a:srgbClr val="C00000"/>
              </a:solidFill>
              <a:latin typeface="Times New Roman" pitchFamily="18" charset="0"/>
              <a:ea typeface="Times New Roman" pitchFamily="18" charset="0"/>
              <a:cs typeface="Times New Roman" pitchFamily="18" charset="0"/>
            </a:endParaRPr>
          </a:p>
          <a:p>
            <a:pPr lvl="0" indent="457200" algn="just" eaLnBrk="0" fontAlgn="base" hangingPunct="0">
              <a:spcBef>
                <a:spcPct val="0"/>
              </a:spcBef>
              <a:spcAft>
                <a:spcPct val="0"/>
              </a:spcAft>
            </a:pPr>
            <a:r>
              <a:rPr lang="ru-RU" sz="1600" b="1" dirty="0" smtClean="0">
                <a:solidFill>
                  <a:srgbClr val="333333"/>
                </a:solidFill>
                <a:latin typeface="Times New Roman" pitchFamily="18" charset="0"/>
                <a:ea typeface="Times New Roman" pitchFamily="18" charset="0"/>
                <a:cs typeface="Times New Roman" pitchFamily="18" charset="0"/>
              </a:rPr>
              <a:t>Для транспортирования растворных смесей используются такие механизмы, как </a:t>
            </a:r>
            <a:r>
              <a:rPr lang="ru-RU" sz="1600" b="1" i="1" dirty="0" err="1" smtClean="0">
                <a:solidFill>
                  <a:srgbClr val="0070C0"/>
                </a:solidFill>
                <a:latin typeface="Times New Roman" pitchFamily="18" charset="0"/>
                <a:ea typeface="Times New Roman" pitchFamily="18" charset="0"/>
                <a:cs typeface="Times New Roman" pitchFamily="18" charset="0"/>
              </a:rPr>
              <a:t>растворонасосы</a:t>
            </a:r>
            <a:r>
              <a:rPr lang="ru-RU" sz="1600" b="1" i="1" dirty="0" smtClean="0">
                <a:solidFill>
                  <a:srgbClr val="0070C0"/>
                </a:solidFill>
                <a:latin typeface="Times New Roman" pitchFamily="18" charset="0"/>
                <a:ea typeface="Times New Roman" pitchFamily="18" charset="0"/>
                <a:cs typeface="Times New Roman" pitchFamily="18" charset="0"/>
              </a:rPr>
              <a:t>, штукатурные установки и агрегаты </a:t>
            </a:r>
            <a:r>
              <a:rPr lang="ru-RU" sz="1600" b="1" dirty="0" smtClean="0">
                <a:solidFill>
                  <a:srgbClr val="0070C0"/>
                </a:solidFill>
                <a:latin typeface="Times New Roman" pitchFamily="18" charset="0"/>
                <a:ea typeface="Times New Roman" pitchFamily="18" charset="0"/>
                <a:cs typeface="Times New Roman" pitchFamily="18" charset="0"/>
              </a:rPr>
              <a:t>. </a:t>
            </a:r>
          </a:p>
          <a:p>
            <a:pPr lvl="0" indent="457200" algn="just" eaLnBrk="0" fontAlgn="base" hangingPunct="0">
              <a:spcBef>
                <a:spcPct val="0"/>
              </a:spcBef>
              <a:spcAft>
                <a:spcPct val="0"/>
              </a:spcAft>
            </a:pPr>
            <a:r>
              <a:rPr lang="ru-RU" sz="1600" b="1" dirty="0" smtClean="0">
                <a:solidFill>
                  <a:srgbClr val="333333"/>
                </a:solidFill>
                <a:latin typeface="Times New Roman" pitchFamily="18" charset="0"/>
                <a:ea typeface="Times New Roman" pitchFamily="18" charset="0"/>
                <a:cs typeface="Times New Roman" pitchFamily="18" charset="0"/>
              </a:rPr>
              <a:t>Штукатурные агрегаты отличаются от </a:t>
            </a:r>
            <a:r>
              <a:rPr lang="ru-RU" sz="1600" b="1" dirty="0" err="1" smtClean="0">
                <a:solidFill>
                  <a:srgbClr val="333333"/>
                </a:solidFill>
                <a:latin typeface="Times New Roman" pitchFamily="18" charset="0"/>
                <a:ea typeface="Times New Roman" pitchFamily="18" charset="0"/>
                <a:cs typeface="Times New Roman" pitchFamily="18" charset="0"/>
              </a:rPr>
              <a:t>растворонасосных</a:t>
            </a:r>
            <a:r>
              <a:rPr lang="ru-RU" sz="1600" b="1" dirty="0" smtClean="0">
                <a:solidFill>
                  <a:srgbClr val="333333"/>
                </a:solidFill>
                <a:latin typeface="Times New Roman" pitchFamily="18" charset="0"/>
                <a:ea typeface="Times New Roman" pitchFamily="18" charset="0"/>
                <a:cs typeface="Times New Roman" pitchFamily="18" charset="0"/>
              </a:rPr>
              <a:t> установок тем, что кроме </a:t>
            </a:r>
            <a:r>
              <a:rPr lang="ru-RU" sz="1600" b="1" dirty="0" err="1" smtClean="0">
                <a:solidFill>
                  <a:srgbClr val="333333"/>
                </a:solidFill>
                <a:latin typeface="Times New Roman" pitchFamily="18" charset="0"/>
                <a:ea typeface="Times New Roman" pitchFamily="18" charset="0"/>
                <a:cs typeface="Times New Roman" pitchFamily="18" charset="0"/>
              </a:rPr>
              <a:t>растворонасоса</a:t>
            </a:r>
            <a:r>
              <a:rPr lang="ru-RU" sz="1600" b="1" dirty="0" smtClean="0">
                <a:solidFill>
                  <a:srgbClr val="333333"/>
                </a:solidFill>
                <a:latin typeface="Times New Roman" pitchFamily="18" charset="0"/>
                <a:ea typeface="Times New Roman" pitchFamily="18" charset="0"/>
                <a:cs typeface="Times New Roman" pitchFamily="18" charset="0"/>
              </a:rPr>
              <a:t> и бункера с виброситом включают в себя </a:t>
            </a:r>
            <a:r>
              <a:rPr lang="ru-RU" sz="1600" b="1" dirty="0" err="1" smtClean="0">
                <a:solidFill>
                  <a:srgbClr val="333333"/>
                </a:solidFill>
                <a:latin typeface="Times New Roman" pitchFamily="18" charset="0"/>
                <a:ea typeface="Times New Roman" pitchFamily="18" charset="0"/>
                <a:cs typeface="Times New Roman" pitchFamily="18" charset="0"/>
              </a:rPr>
              <a:t>растворосмеситель</a:t>
            </a:r>
            <a:r>
              <a:rPr lang="ru-RU" sz="1600" b="1" dirty="0" smtClean="0">
                <a:solidFill>
                  <a:srgbClr val="333333"/>
                </a:solidFill>
                <a:latin typeface="Times New Roman" pitchFamily="18" charset="0"/>
                <a:ea typeface="Times New Roman" pitchFamily="18" charset="0"/>
                <a:cs typeface="Times New Roman" pitchFamily="18" charset="0"/>
              </a:rPr>
              <a:t>. Кроме транспортирования растворов, данный механизм предназначен для приготовления, процеживания растворных смесей и нанесения их на обрабатываемую поверхность. </a:t>
            </a:r>
            <a:endParaRPr lang="ru-RU" sz="1600" b="1"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2400" b="1" dirty="0" smtClean="0">
                <a:solidFill>
                  <a:srgbClr val="C00000"/>
                </a:solidFill>
                <a:latin typeface="Times New Roman" pitchFamily="18" charset="0"/>
                <a:cs typeface="Times New Roman" pitchFamily="18" charset="0"/>
              </a:rPr>
              <a:t>Рассматриваемые вопросы:</a:t>
            </a:r>
          </a:p>
          <a:p>
            <a:pPr algn="ctr"/>
            <a:endParaRPr lang="ru-RU" sz="2400" b="1" dirty="0" smtClean="0">
              <a:solidFill>
                <a:srgbClr val="C00000"/>
              </a:solidFill>
              <a:latin typeface="Times New Roman" pitchFamily="18" charset="0"/>
              <a:cs typeface="Times New Roman" pitchFamily="18" charset="0"/>
            </a:endParaRPr>
          </a:p>
          <a:p>
            <a:pPr marL="457200" indent="-457200">
              <a:lnSpc>
                <a:spcPct val="150000"/>
              </a:lnSpc>
              <a:buFont typeface="+mj-lt"/>
              <a:buAutoNum type="arabicPeriod"/>
            </a:pPr>
            <a:r>
              <a:rPr lang="ru-RU" sz="2000" b="1" dirty="0" smtClean="0">
                <a:solidFill>
                  <a:schemeClr val="tx1"/>
                </a:solidFill>
                <a:latin typeface="Times New Roman" pitchFamily="18" charset="0"/>
                <a:cs typeface="Times New Roman" pitchFamily="18" charset="0"/>
              </a:rPr>
              <a:t>Виды штукатурных работ.</a:t>
            </a:r>
          </a:p>
          <a:p>
            <a:pPr marL="457200" indent="-457200">
              <a:lnSpc>
                <a:spcPct val="150000"/>
              </a:lnSpc>
              <a:buFont typeface="+mj-lt"/>
              <a:buAutoNum type="arabicPeriod"/>
            </a:pPr>
            <a:r>
              <a:rPr lang="ru-RU" sz="2000" b="1" dirty="0" smtClean="0">
                <a:solidFill>
                  <a:schemeClr val="tx1"/>
                </a:solidFill>
                <a:latin typeface="Times New Roman" pitchFamily="18" charset="0"/>
                <a:cs typeface="Times New Roman" pitchFamily="18" charset="0"/>
              </a:rPr>
              <a:t>Материалы для штукатурных работ.</a:t>
            </a:r>
          </a:p>
          <a:p>
            <a:pPr marL="457200" indent="-457200" algn="just">
              <a:lnSpc>
                <a:spcPct val="150000"/>
              </a:lnSpc>
              <a:buFontTx/>
              <a:buAutoNum type="arabicPeriod"/>
            </a:pPr>
            <a:r>
              <a:rPr lang="ru-RU" sz="2000" b="1" dirty="0" smtClean="0">
                <a:solidFill>
                  <a:schemeClr val="tx1"/>
                </a:solidFill>
                <a:latin typeface="Times New Roman" pitchFamily="18" charset="0"/>
                <a:cs typeface="Times New Roman" pitchFamily="18" charset="0"/>
              </a:rPr>
              <a:t>Нанесение и разравнивание штукатурных растворов.</a:t>
            </a:r>
          </a:p>
          <a:p>
            <a:pPr marL="457200" lvl="0" indent="-457200" algn="just">
              <a:lnSpc>
                <a:spcPct val="150000"/>
              </a:lnSpc>
              <a:buFontTx/>
              <a:buAutoNum type="arabicPeriod"/>
            </a:pPr>
            <a:r>
              <a:rPr lang="ru-RU" sz="2000" b="1" dirty="0" smtClean="0">
                <a:solidFill>
                  <a:schemeClr val="tx1"/>
                </a:solidFill>
                <a:latin typeface="Times New Roman" pitchFamily="18" charset="0"/>
                <a:ea typeface="Times New Roman" pitchFamily="18" charset="0"/>
                <a:cs typeface="Times New Roman" pitchFamily="18" charset="0"/>
              </a:rPr>
              <a:t>Механизмы и оборудование для приготовления и транспортирования растворных смесей.</a:t>
            </a:r>
          </a:p>
          <a:p>
            <a:pPr marL="457200" indent="-457200" algn="just">
              <a:lnSpc>
                <a:spcPct val="200000"/>
              </a:lnSpc>
            </a:pPr>
            <a:endParaRPr lang="ru-RU" sz="2000" b="1" dirty="0" smtClean="0">
              <a:solidFill>
                <a:srgbClr val="C00000"/>
              </a:solidFill>
              <a:latin typeface="Times New Roman" pitchFamily="18" charset="0"/>
              <a:cs typeface="Times New Roman" pitchFamily="18" charset="0"/>
            </a:endParaRPr>
          </a:p>
          <a:p>
            <a:pPr marL="457200" indent="-457200" algn="just">
              <a:buFontTx/>
              <a:buAutoNum type="arabicPeriod"/>
            </a:pPr>
            <a:endParaRPr lang="ru-RU" sz="2000" b="1" dirty="0" smtClean="0">
              <a:solidFill>
                <a:schemeClr val="tx1"/>
              </a:solidFill>
              <a:latin typeface="Times New Roman" pitchFamily="18" charset="0"/>
              <a:ea typeface="Times New Roman" pitchFamily="18" charset="0"/>
              <a:cs typeface="Times New Roman" pitchFamily="18" charset="0"/>
            </a:endParaRPr>
          </a:p>
          <a:p>
            <a:pPr marL="457200" indent="-457200" algn="just">
              <a:buFontTx/>
              <a:buAutoNum type="arabicPeriod"/>
            </a:pPr>
            <a:endParaRPr lang="ru-RU" sz="2000" b="1" dirty="0" smtClean="0">
              <a:solidFill>
                <a:schemeClr val="tx1"/>
              </a:solidFill>
              <a:latin typeface="Times New Roman" pitchFamily="18" charset="0"/>
              <a:cs typeface="Times New Roman" pitchFamily="18" charset="0"/>
            </a:endParaRPr>
          </a:p>
          <a:p>
            <a:pPr marL="457200" lvl="0" indent="-457200" algn="just">
              <a:buAutoNum type="arabicPeriod"/>
            </a:pPr>
            <a:endParaRPr lang="ru-RU" sz="2000" b="1" dirty="0" smtClean="0">
              <a:solidFill>
                <a:schemeClr val="tx1"/>
              </a:solidFill>
              <a:latin typeface="Times New Roman" pitchFamily="18" charset="0"/>
              <a:ea typeface="Times New Roman" pitchFamily="18" charset="0"/>
              <a:cs typeface="Times New Roman" pitchFamily="18" charset="0"/>
            </a:endParaRPr>
          </a:p>
          <a:p>
            <a:pPr marL="457200" lvl="0" indent="-457200" algn="just">
              <a:buAutoNum type="arabicPeriod"/>
            </a:pPr>
            <a:endParaRPr lang="ru-RU" sz="2400" b="1" dirty="0" smtClean="0">
              <a:solidFill>
                <a:srgbClr val="C00000"/>
              </a:solidFill>
              <a:latin typeface="Times New Roman" pitchFamily="18" charset="0"/>
              <a:ea typeface="Times New Roman" pitchFamily="18" charset="0"/>
              <a:cs typeface="Times New Roman" pitchFamily="18" charset="0"/>
            </a:endParaRPr>
          </a:p>
          <a:p>
            <a:pPr algn="just"/>
            <a:endParaRPr lang="ru-RU" sz="2400" b="1" dirty="0" smtClean="0">
              <a:solidFill>
                <a:srgbClr val="C00000"/>
              </a:solidFill>
              <a:latin typeface="Times New Roman" pitchFamily="18" charset="0"/>
              <a:cs typeface="Times New Roman" pitchFamily="18" charset="0"/>
            </a:endParaRPr>
          </a:p>
          <a:p>
            <a:pPr algn="ctr"/>
            <a:endParaRPr lang="ru-RU" sz="2400" b="1" dirty="0" smtClean="0">
              <a:solidFill>
                <a:srgbClr val="C00000"/>
              </a:solidFill>
              <a:latin typeface="Times New Roman" pitchFamily="18" charset="0"/>
              <a:cs typeface="Times New Roman" pitchFamily="18" charset="0"/>
            </a:endParaRPr>
          </a:p>
          <a:p>
            <a:pPr algn="ctr"/>
            <a:endParaRPr lang="ru-RU" sz="24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09329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500" b="1" dirty="0">
                <a:solidFill>
                  <a:srgbClr val="FF0000"/>
                </a:solidFill>
                <a:latin typeface="Times New Roman" pitchFamily="18" charset="0"/>
                <a:cs typeface="Times New Roman" pitchFamily="18" charset="0"/>
              </a:rPr>
              <a:t>Штукатурные </a:t>
            </a:r>
            <a:r>
              <a:rPr lang="ru-RU" sz="1500" b="1" dirty="0" smtClean="0">
                <a:solidFill>
                  <a:srgbClr val="FF0000"/>
                </a:solidFill>
                <a:latin typeface="Times New Roman" pitchFamily="18" charset="0"/>
                <a:cs typeface="Times New Roman" pitchFamily="18" charset="0"/>
              </a:rPr>
              <a:t>работы</a:t>
            </a:r>
          </a:p>
          <a:p>
            <a:pPr indent="457200" algn="just">
              <a:spcAft>
                <a:spcPts val="600"/>
              </a:spcAft>
            </a:pPr>
            <a:r>
              <a:rPr lang="ru-RU" sz="1500" b="1" dirty="0">
                <a:solidFill>
                  <a:srgbClr val="C00000"/>
                </a:solidFill>
                <a:latin typeface="Times New Roman" pitchFamily="18" charset="0"/>
                <a:cs typeface="Times New Roman" pitchFamily="18" charset="0"/>
              </a:rPr>
              <a:t>Что такое штукатурные работы?</a:t>
            </a:r>
          </a:p>
          <a:p>
            <a:pPr indent="457200" algn="just">
              <a:spcAft>
                <a:spcPts val="600"/>
              </a:spcAft>
            </a:pPr>
            <a:r>
              <a:rPr lang="ru-RU" sz="1500" b="1" dirty="0">
                <a:solidFill>
                  <a:schemeClr val="tx1"/>
                </a:solidFill>
                <a:latin typeface="Times New Roman" pitchFamily="18" charset="0"/>
                <a:cs typeface="Times New Roman" pitchFamily="18" charset="0"/>
              </a:rPr>
              <a:t>Штукатурные работы, штукатурка — предварительная подготовка поверхностей стен и потолков, первый этап их отделки. Качество штукатурных работ и правильность выбора материалов для штукатурных работ определяет результат всех отделочных работ.</a:t>
            </a:r>
          </a:p>
          <a:p>
            <a:pPr indent="457200" algn="just">
              <a:spcAft>
                <a:spcPts val="600"/>
              </a:spcAft>
            </a:pPr>
            <a:r>
              <a:rPr lang="ru-RU" sz="1500" b="1" dirty="0">
                <a:solidFill>
                  <a:srgbClr val="C00000"/>
                </a:solidFill>
                <a:latin typeface="Times New Roman" pitchFamily="18" charset="0"/>
                <a:cs typeface="Times New Roman" pitchFamily="18" charset="0"/>
              </a:rPr>
              <a:t>Штукатурные </a:t>
            </a:r>
            <a:r>
              <a:rPr lang="ru-RU" sz="1500" b="1" dirty="0" smtClean="0">
                <a:solidFill>
                  <a:srgbClr val="C00000"/>
                </a:solidFill>
                <a:latin typeface="Times New Roman" pitchFamily="18" charset="0"/>
                <a:cs typeface="Times New Roman" pitchFamily="18" charset="0"/>
              </a:rPr>
              <a:t>работы -</a:t>
            </a:r>
            <a:r>
              <a:rPr lang="ru-RU" sz="1500" b="1" dirty="0" smtClean="0">
                <a:solidFill>
                  <a:schemeClr val="tx1"/>
                </a:solidFill>
                <a:latin typeface="Times New Roman" pitchFamily="18" charset="0"/>
                <a:cs typeface="Times New Roman" pitchFamily="18" charset="0"/>
              </a:rPr>
              <a:t> </a:t>
            </a:r>
            <a:r>
              <a:rPr lang="ru-RU" sz="1500" b="1" dirty="0">
                <a:solidFill>
                  <a:schemeClr val="tx1"/>
                </a:solidFill>
                <a:latin typeface="Times New Roman" pitchFamily="18" charset="0"/>
                <a:cs typeface="Times New Roman" pitchFamily="18" charset="0"/>
              </a:rPr>
              <a:t>одна из древнейших технологий защиты и декорирования наружных стен строений, а также стен и потолков внутри помещений.</a:t>
            </a:r>
          </a:p>
          <a:p>
            <a:pPr indent="457200">
              <a:spcAft>
                <a:spcPts val="600"/>
              </a:spcAft>
            </a:pPr>
            <a:r>
              <a:rPr lang="ru-RU" sz="1500" b="1" dirty="0" smtClean="0">
                <a:solidFill>
                  <a:srgbClr val="C00000"/>
                </a:solidFill>
                <a:latin typeface="Times New Roman" pitchFamily="18" charset="0"/>
                <a:cs typeface="Times New Roman" pitchFamily="18" charset="0"/>
              </a:rPr>
              <a:t>Зачем нужны штукатурные работы? </a:t>
            </a:r>
            <a:r>
              <a:rPr lang="ru-RU" sz="1500" b="1" dirty="0" smtClean="0">
                <a:solidFill>
                  <a:schemeClr val="tx1"/>
                </a:solidFill>
                <a:latin typeface="Times New Roman" pitchFamily="18" charset="0"/>
                <a:cs typeface="Times New Roman" pitchFamily="18" charset="0"/>
              </a:rPr>
              <a:t>Наружные штукатурные работы необходимы для утепления здания, предохранения его от воздействия окружающей среды и повышения огнестойкости.</a:t>
            </a:r>
            <a:r>
              <a:rPr lang="ru-RU" sz="1500" b="1" dirty="0">
                <a:solidFill>
                  <a:schemeClr val="tx1"/>
                </a:solidFill>
                <a:latin typeface="Times New Roman" pitchFamily="18" charset="0"/>
                <a:cs typeface="Times New Roman" pitchFamily="18" charset="0"/>
              </a:rPr>
              <a:t/>
            </a:r>
            <a:br>
              <a:rPr lang="ru-RU" sz="1500" b="1" dirty="0">
                <a:solidFill>
                  <a:schemeClr val="tx1"/>
                </a:solidFill>
                <a:latin typeface="Times New Roman" pitchFamily="18" charset="0"/>
                <a:cs typeface="Times New Roman" pitchFamily="18" charset="0"/>
              </a:rPr>
            </a:br>
            <a:r>
              <a:rPr lang="ru-RU" sz="1500" b="1" dirty="0" smtClean="0">
                <a:solidFill>
                  <a:schemeClr val="tx1"/>
                </a:solidFill>
                <a:latin typeface="Times New Roman" pitchFamily="18" charset="0"/>
                <a:cs typeface="Times New Roman" pitchFamily="18" charset="0"/>
              </a:rPr>
              <a:t>Внутренние </a:t>
            </a:r>
            <a:r>
              <a:rPr lang="ru-RU" sz="1500" b="1" dirty="0">
                <a:solidFill>
                  <a:schemeClr val="tx1"/>
                </a:solidFill>
                <a:latin typeface="Times New Roman" pitchFamily="18" charset="0"/>
                <a:cs typeface="Times New Roman" pitchFamily="18" charset="0"/>
              </a:rPr>
              <a:t>штукатурные работы помогают выровнять «черновые» стены и потолки, скрыть или исправить дефекты кладки и швы перегородок, подготовить поверхности для </a:t>
            </a:r>
            <a:r>
              <a:rPr lang="ru-RU" sz="1500" b="1" u="sng" dirty="0">
                <a:solidFill>
                  <a:schemeClr val="tx1"/>
                </a:solidFill>
                <a:latin typeface="Times New Roman" pitchFamily="18" charset="0"/>
                <a:cs typeface="Times New Roman" pitchFamily="18" charset="0"/>
                <a:hlinkClick r:id="rId3" tooltip="Малярные работы, малярка, маляры"/>
              </a:rPr>
              <a:t>малярных работ</a:t>
            </a:r>
            <a:r>
              <a:rPr lang="ru-RU" sz="1500" b="1" dirty="0">
                <a:solidFill>
                  <a:schemeClr val="tx1"/>
                </a:solidFill>
                <a:latin typeface="Times New Roman" pitchFamily="18" charset="0"/>
                <a:cs typeface="Times New Roman" pitchFamily="18" charset="0"/>
              </a:rPr>
              <a:t>, и других видов </a:t>
            </a:r>
            <a:r>
              <a:rPr lang="ru-RU" sz="1500" b="1" dirty="0" smtClean="0">
                <a:solidFill>
                  <a:schemeClr val="tx1"/>
                </a:solidFill>
                <a:latin typeface="Times New Roman" pitchFamily="18" charset="0"/>
                <a:cs typeface="Times New Roman" pitchFamily="18" charset="0"/>
              </a:rPr>
              <a:t>отделки.</a:t>
            </a:r>
          </a:p>
          <a:p>
            <a:pPr indent="457200" algn="just">
              <a:spcAft>
                <a:spcPts val="600"/>
              </a:spcAft>
            </a:pPr>
            <a:r>
              <a:rPr lang="ru-RU" sz="1500" b="1" dirty="0" smtClean="0">
                <a:solidFill>
                  <a:schemeClr val="tx1"/>
                </a:solidFill>
                <a:latin typeface="Times New Roman" pitchFamily="18" charset="0"/>
                <a:cs typeface="Times New Roman" pitchFamily="18" charset="0"/>
              </a:rPr>
              <a:t>Но </a:t>
            </a:r>
            <a:r>
              <a:rPr lang="ru-RU" sz="1500" b="1" dirty="0">
                <a:solidFill>
                  <a:schemeClr val="tx1"/>
                </a:solidFill>
                <a:latin typeface="Times New Roman" pitchFamily="18" charset="0"/>
                <a:cs typeface="Times New Roman" pitchFamily="18" charset="0"/>
              </a:rPr>
              <a:t>этим цели штукатурных работ не ограничиваются. В результате штукатурных работ повышаются </a:t>
            </a:r>
            <a:r>
              <a:rPr lang="ru-RU" sz="1500" b="1" dirty="0" err="1">
                <a:solidFill>
                  <a:schemeClr val="tx1"/>
                </a:solidFill>
                <a:latin typeface="Times New Roman" pitchFamily="18" charset="0"/>
                <a:cs typeface="Times New Roman" pitchFamily="18" charset="0"/>
              </a:rPr>
              <a:t>влаго</a:t>
            </a:r>
            <a:r>
              <a:rPr lang="ru-RU" sz="1500" b="1" dirty="0">
                <a:solidFill>
                  <a:schemeClr val="tx1"/>
                </a:solidFill>
                <a:latin typeface="Times New Roman" pitchFamily="18" charset="0"/>
                <a:cs typeface="Times New Roman" pitchFamily="18" charset="0"/>
              </a:rPr>
              <a:t>-, </a:t>
            </a:r>
            <a:r>
              <a:rPr lang="ru-RU" sz="1500" b="1" dirty="0" err="1">
                <a:solidFill>
                  <a:schemeClr val="tx1"/>
                </a:solidFill>
                <a:latin typeface="Times New Roman" pitchFamily="18" charset="0"/>
                <a:cs typeface="Times New Roman" pitchFamily="18" charset="0"/>
              </a:rPr>
              <a:t>звуко</a:t>
            </a:r>
            <a:r>
              <a:rPr lang="ru-RU" sz="1500" b="1" dirty="0">
                <a:solidFill>
                  <a:schemeClr val="tx1"/>
                </a:solidFill>
                <a:latin typeface="Times New Roman" pitchFamily="18" charset="0"/>
                <a:cs typeface="Times New Roman" pitchFamily="18" charset="0"/>
              </a:rPr>
              <a:t>- и теплоизоляционные свойства помещений. </a:t>
            </a:r>
            <a:endParaRPr lang="ru-RU" sz="1500" b="1" dirty="0" smtClean="0">
              <a:solidFill>
                <a:schemeClr val="tx1"/>
              </a:solidFill>
              <a:latin typeface="Times New Roman" pitchFamily="18" charset="0"/>
              <a:cs typeface="Times New Roman" pitchFamily="18" charset="0"/>
            </a:endParaRPr>
          </a:p>
          <a:p>
            <a:pPr indent="457200" algn="just">
              <a:spcAft>
                <a:spcPts val="600"/>
              </a:spcAft>
            </a:pPr>
            <a:r>
              <a:rPr lang="ru-RU" sz="1500" b="1" dirty="0" smtClean="0">
                <a:solidFill>
                  <a:schemeClr val="tx1"/>
                </a:solidFill>
                <a:latin typeface="Times New Roman" pitchFamily="18" charset="0"/>
                <a:cs typeface="Times New Roman" pitchFamily="18" charset="0"/>
              </a:rPr>
              <a:t>В </a:t>
            </a:r>
            <a:r>
              <a:rPr lang="ru-RU" sz="1500" b="1" dirty="0">
                <a:solidFill>
                  <a:schemeClr val="tx1"/>
                </a:solidFill>
                <a:latin typeface="Times New Roman" pitchFamily="18" charset="0"/>
                <a:cs typeface="Times New Roman" pitchFamily="18" charset="0"/>
              </a:rPr>
              <a:t>процессе штукатурных работ формируется внешний </a:t>
            </a:r>
            <a:r>
              <a:rPr lang="ru-RU" sz="1500" b="1" dirty="0" smtClean="0">
                <a:solidFill>
                  <a:schemeClr val="tx1"/>
                </a:solidFill>
                <a:latin typeface="Times New Roman" pitchFamily="18" charset="0"/>
                <a:cs typeface="Times New Roman" pitchFamily="18" charset="0"/>
              </a:rPr>
              <a:t>вид </a:t>
            </a:r>
            <a:r>
              <a:rPr lang="ru-RU" sz="1500" b="1" dirty="0">
                <a:solidFill>
                  <a:schemeClr val="tx1"/>
                </a:solidFill>
                <a:latin typeface="Times New Roman" pitchFamily="18" charset="0"/>
                <a:cs typeface="Times New Roman" pitchFamily="18" charset="0"/>
              </a:rPr>
              <a:t>помещения, декоративность поверхности стен и потолков. При штукатурных работах поверхностям помещения придается необходимая фактура и декоративные особенности.</a:t>
            </a:r>
          </a:p>
          <a:p>
            <a:pPr indent="457200" algn="just">
              <a:spcAft>
                <a:spcPts val="600"/>
              </a:spcAft>
            </a:pPr>
            <a:r>
              <a:rPr lang="ru-RU" sz="1500" b="1" dirty="0">
                <a:solidFill>
                  <a:srgbClr val="C00000"/>
                </a:solidFill>
                <a:latin typeface="Times New Roman" pitchFamily="18" charset="0"/>
                <a:cs typeface="Times New Roman" pitchFamily="18" charset="0"/>
              </a:rPr>
              <a:t>Выравнивание поверхности при штукатурных работах?</a:t>
            </a:r>
          </a:p>
          <a:p>
            <a:pPr indent="457200" algn="just">
              <a:spcAft>
                <a:spcPts val="600"/>
              </a:spcAft>
            </a:pPr>
            <a:r>
              <a:rPr lang="ru-RU" sz="1500" b="1" dirty="0">
                <a:solidFill>
                  <a:schemeClr val="tx1"/>
                </a:solidFill>
                <a:latin typeface="Times New Roman" pitchFamily="18" charset="0"/>
                <a:cs typeface="Times New Roman" pitchFamily="18" charset="0"/>
              </a:rPr>
              <a:t>Бетонные плиты и панели современных домов часто имеют достаточно глубокую и хорошо заметную неровность поверхности стен и потолков. Если эти неровности небольшие, до 5 мм, можно ограничиться шпаклевкой. Так как шпаклевки держатся на стене менее прочно, чем штукатурный раствор, для устранения </a:t>
            </a:r>
            <a:r>
              <a:rPr lang="ru-RU" sz="1500" b="1" dirty="0" err="1">
                <a:solidFill>
                  <a:schemeClr val="tx1"/>
                </a:solidFill>
                <a:latin typeface="Times New Roman" pitchFamily="18" charset="0"/>
                <a:cs typeface="Times New Roman" pitchFamily="18" charset="0"/>
              </a:rPr>
              <a:t>бóльших</a:t>
            </a:r>
            <a:r>
              <a:rPr lang="ru-RU" sz="1500" b="1" dirty="0">
                <a:solidFill>
                  <a:schemeClr val="tx1"/>
                </a:solidFill>
                <a:latin typeface="Times New Roman" pitchFamily="18" charset="0"/>
                <a:cs typeface="Times New Roman" pitchFamily="18" charset="0"/>
              </a:rPr>
              <a:t> неровностей необходимы штукатурные </a:t>
            </a:r>
            <a:r>
              <a:rPr lang="ru-RU" sz="1500" b="1" dirty="0" smtClean="0">
                <a:solidFill>
                  <a:schemeClr val="tx1"/>
                </a:solidFill>
                <a:latin typeface="Times New Roman" pitchFamily="18" charset="0"/>
                <a:cs typeface="Times New Roman" pitchFamily="18" charset="0"/>
              </a:rPr>
              <a:t>работы.</a:t>
            </a:r>
          </a:p>
          <a:p>
            <a:pPr indent="457200" algn="just">
              <a:spcAft>
                <a:spcPts val="600"/>
              </a:spcAft>
            </a:pPr>
            <a:r>
              <a:rPr lang="ru-RU" sz="1500" b="1" dirty="0" smtClean="0">
                <a:solidFill>
                  <a:schemeClr val="tx1"/>
                </a:solidFill>
                <a:latin typeface="Times New Roman" pitchFamily="18" charset="0"/>
                <a:cs typeface="Times New Roman" pitchFamily="18" charset="0"/>
              </a:rPr>
              <a:t>Штукатурные </a:t>
            </a:r>
            <a:r>
              <a:rPr lang="ru-RU" sz="1500" b="1" dirty="0">
                <a:solidFill>
                  <a:schemeClr val="tx1"/>
                </a:solidFill>
                <a:latin typeface="Times New Roman" pitchFamily="18" charset="0"/>
                <a:cs typeface="Times New Roman" pitchFamily="18" charset="0"/>
              </a:rPr>
              <a:t>работы достаточно </a:t>
            </a:r>
            <a:r>
              <a:rPr lang="ru-RU" sz="1500" b="1" dirty="0" err="1">
                <a:solidFill>
                  <a:schemeClr val="tx1"/>
                </a:solidFill>
                <a:latin typeface="Times New Roman" pitchFamily="18" charset="0"/>
                <a:cs typeface="Times New Roman" pitchFamily="18" charset="0"/>
              </a:rPr>
              <a:t>дóроги</a:t>
            </a:r>
            <a:r>
              <a:rPr lang="ru-RU" sz="1500" b="1" dirty="0">
                <a:solidFill>
                  <a:schemeClr val="tx1"/>
                </a:solidFill>
                <a:latin typeface="Times New Roman" pitchFamily="18" charset="0"/>
                <a:cs typeface="Times New Roman" pitchFamily="18" charset="0"/>
              </a:rPr>
              <a:t> и в целях экономии можно штукатурить не все, имеющие неровности поверхности. Например, не штукатурить стены или часть стен, заставленные мебелью. И наоборот, стены, расположенные перпендикулярно к плоскости окна и хорошо освещенные, придется штукатурить особенно тщательно</a:t>
            </a:r>
            <a:r>
              <a:rPr lang="ru-RU" sz="1500" b="1" dirty="0" smtClean="0">
                <a:solidFill>
                  <a:schemeClr val="tx1"/>
                </a:solidFill>
                <a:latin typeface="Times New Roman" pitchFamily="18" charset="0"/>
                <a:cs typeface="Times New Roman" pitchFamily="18" charset="0"/>
              </a:rPr>
              <a:t>.</a:t>
            </a:r>
            <a:endParaRPr lang="ru-RU" sz="15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500" b="1" dirty="0">
                <a:solidFill>
                  <a:srgbClr val="FF0000"/>
                </a:solidFill>
                <a:latin typeface="Times New Roman" pitchFamily="18" charset="0"/>
                <a:cs typeface="Times New Roman" pitchFamily="18" charset="0"/>
              </a:rPr>
              <a:t>Виды штукатурных </a:t>
            </a:r>
            <a:r>
              <a:rPr lang="ru-RU" sz="1500" b="1" dirty="0" smtClean="0">
                <a:solidFill>
                  <a:srgbClr val="FF0000"/>
                </a:solidFill>
                <a:latin typeface="Times New Roman" pitchFamily="18" charset="0"/>
                <a:cs typeface="Times New Roman" pitchFamily="18" charset="0"/>
              </a:rPr>
              <a:t>работ</a:t>
            </a:r>
          </a:p>
          <a:p>
            <a:pPr algn="just"/>
            <a:endParaRPr lang="ru-RU" sz="1500" b="1" dirty="0" smtClean="0">
              <a:solidFill>
                <a:schemeClr val="tx1"/>
              </a:solidFill>
              <a:latin typeface="Times New Roman" pitchFamily="18" charset="0"/>
              <a:cs typeface="Times New Roman" pitchFamily="18" charset="0"/>
            </a:endParaRPr>
          </a:p>
          <a:p>
            <a:pPr algn="just">
              <a:spcAft>
                <a:spcPts val="600"/>
              </a:spcAft>
            </a:pPr>
            <a:r>
              <a:rPr lang="ru-RU" sz="1500" b="1" dirty="0" smtClean="0">
                <a:solidFill>
                  <a:schemeClr val="tx1"/>
                </a:solidFill>
                <a:latin typeface="Times New Roman" pitchFamily="18" charset="0"/>
                <a:cs typeface="Times New Roman" pitchFamily="18" charset="0"/>
              </a:rPr>
              <a:t>Штукатурные </a:t>
            </a:r>
            <a:r>
              <a:rPr lang="ru-RU" sz="1500" b="1" dirty="0">
                <a:solidFill>
                  <a:schemeClr val="tx1"/>
                </a:solidFill>
                <a:latin typeface="Times New Roman" pitchFamily="18" charset="0"/>
                <a:cs typeface="Times New Roman" pitchFamily="18" charset="0"/>
              </a:rPr>
              <a:t>работы могут различаться по назначению, сложности и качеству обработки </a:t>
            </a:r>
            <a:r>
              <a:rPr lang="ru-RU" sz="1500" b="1" dirty="0" smtClean="0">
                <a:solidFill>
                  <a:schemeClr val="tx1"/>
                </a:solidFill>
                <a:latin typeface="Times New Roman" pitchFamily="18" charset="0"/>
                <a:cs typeface="Times New Roman" pitchFamily="18" charset="0"/>
              </a:rPr>
              <a:t>поверхности.</a:t>
            </a:r>
          </a:p>
          <a:p>
            <a:pPr algn="just"/>
            <a:r>
              <a:rPr lang="ru-RU" sz="1500" b="1" i="1" dirty="0" smtClean="0">
                <a:solidFill>
                  <a:srgbClr val="C00000"/>
                </a:solidFill>
                <a:latin typeface="Times New Roman" pitchFamily="18" charset="0"/>
                <a:cs typeface="Times New Roman" pitchFamily="18" charset="0"/>
              </a:rPr>
              <a:t>По </a:t>
            </a:r>
            <a:r>
              <a:rPr lang="ru-RU" sz="1500" b="1" i="1" dirty="0">
                <a:solidFill>
                  <a:srgbClr val="C00000"/>
                </a:solidFill>
                <a:latin typeface="Times New Roman" pitchFamily="18" charset="0"/>
                <a:cs typeface="Times New Roman" pitchFamily="18" charset="0"/>
              </a:rPr>
              <a:t>назначению штукатурные </a:t>
            </a:r>
            <a:r>
              <a:rPr lang="ru-RU" sz="1500" b="1" i="1" dirty="0" smtClean="0">
                <a:solidFill>
                  <a:srgbClr val="C00000"/>
                </a:solidFill>
                <a:latin typeface="Times New Roman" pitchFamily="18" charset="0"/>
                <a:cs typeface="Times New Roman" pitchFamily="18" charset="0"/>
              </a:rPr>
              <a:t>работы подразделяется </a:t>
            </a:r>
            <a:r>
              <a:rPr lang="ru-RU" sz="1500" b="1" i="1" dirty="0">
                <a:solidFill>
                  <a:srgbClr val="C00000"/>
                </a:solidFill>
                <a:latin typeface="Times New Roman" pitchFamily="18" charset="0"/>
                <a:cs typeface="Times New Roman" pitchFamily="18" charset="0"/>
              </a:rPr>
              <a:t>на:</a:t>
            </a:r>
          </a:p>
          <a:p>
            <a:pPr lvl="0" algn="just">
              <a:buFont typeface="Arial" pitchFamily="34" charset="0"/>
              <a:buChar char="•"/>
            </a:pPr>
            <a:r>
              <a:rPr lang="ru-RU" sz="1500" b="1" i="1" dirty="0" smtClean="0">
                <a:solidFill>
                  <a:schemeClr val="tx1"/>
                </a:solidFill>
                <a:latin typeface="Times New Roman" pitchFamily="18" charset="0"/>
                <a:cs typeface="Times New Roman" pitchFamily="18" charset="0"/>
              </a:rPr>
              <a:t>  </a:t>
            </a:r>
            <a:r>
              <a:rPr lang="ru-RU" sz="1500" b="1" i="1" dirty="0" smtClean="0">
                <a:solidFill>
                  <a:srgbClr val="0070C0"/>
                </a:solidFill>
                <a:latin typeface="Times New Roman" pitchFamily="18" charset="0"/>
                <a:cs typeface="Times New Roman" pitchFamily="18" charset="0"/>
              </a:rPr>
              <a:t>обычные </a:t>
            </a:r>
            <a:r>
              <a:rPr lang="ru-RU" sz="1500" b="1" i="1" dirty="0">
                <a:solidFill>
                  <a:srgbClr val="0070C0"/>
                </a:solidFill>
                <a:latin typeface="Times New Roman" pitchFamily="18" charset="0"/>
                <a:cs typeface="Times New Roman" pitchFamily="18" charset="0"/>
              </a:rPr>
              <a:t>штукатурные </a:t>
            </a:r>
            <a:r>
              <a:rPr lang="ru-RU" sz="1500" b="1" i="1" dirty="0" smtClean="0">
                <a:solidFill>
                  <a:srgbClr val="0070C0"/>
                </a:solidFill>
                <a:latin typeface="Times New Roman" pitchFamily="18" charset="0"/>
                <a:cs typeface="Times New Roman" pitchFamily="18" charset="0"/>
              </a:rPr>
              <a:t>работы;</a:t>
            </a:r>
            <a:endParaRPr lang="ru-RU" sz="1500" b="1" i="1" dirty="0">
              <a:solidFill>
                <a:srgbClr val="0070C0"/>
              </a:solidFill>
              <a:latin typeface="Times New Roman" pitchFamily="18" charset="0"/>
              <a:cs typeface="Times New Roman" pitchFamily="18" charset="0"/>
            </a:endParaRPr>
          </a:p>
          <a:p>
            <a:pPr lvl="0" algn="just">
              <a:buFont typeface="Arial" pitchFamily="34" charset="0"/>
              <a:buChar char="•"/>
            </a:pPr>
            <a:r>
              <a:rPr lang="ru-RU" sz="1500" b="1" i="1" dirty="0" smtClean="0">
                <a:solidFill>
                  <a:srgbClr val="0070C0"/>
                </a:solidFill>
                <a:latin typeface="Times New Roman" pitchFamily="18" charset="0"/>
                <a:cs typeface="Times New Roman" pitchFamily="18" charset="0"/>
              </a:rPr>
              <a:t>  штукатурные </a:t>
            </a:r>
            <a:r>
              <a:rPr lang="ru-RU" sz="1500" b="1" i="1" dirty="0">
                <a:solidFill>
                  <a:srgbClr val="0070C0"/>
                </a:solidFill>
                <a:latin typeface="Times New Roman" pitchFamily="18" charset="0"/>
                <a:cs typeface="Times New Roman" pitchFamily="18" charset="0"/>
              </a:rPr>
              <a:t>работы декоративного </a:t>
            </a:r>
            <a:r>
              <a:rPr lang="ru-RU" sz="1500" b="1" i="1" dirty="0" smtClean="0">
                <a:solidFill>
                  <a:srgbClr val="0070C0"/>
                </a:solidFill>
                <a:latin typeface="Times New Roman" pitchFamily="18" charset="0"/>
                <a:cs typeface="Times New Roman" pitchFamily="18" charset="0"/>
              </a:rPr>
              <a:t>назначения;</a:t>
            </a:r>
            <a:endParaRPr lang="ru-RU" sz="1500" b="1" i="1" dirty="0">
              <a:solidFill>
                <a:srgbClr val="0070C0"/>
              </a:solidFill>
              <a:latin typeface="Times New Roman" pitchFamily="18" charset="0"/>
              <a:cs typeface="Times New Roman" pitchFamily="18" charset="0"/>
            </a:endParaRPr>
          </a:p>
          <a:p>
            <a:pPr lvl="0" algn="just">
              <a:buFont typeface="Arial" pitchFamily="34" charset="0"/>
              <a:buChar char="•"/>
            </a:pPr>
            <a:r>
              <a:rPr lang="ru-RU" sz="1500" b="1" i="1" dirty="0" smtClean="0">
                <a:solidFill>
                  <a:srgbClr val="0070C0"/>
                </a:solidFill>
                <a:latin typeface="Times New Roman" pitchFamily="18" charset="0"/>
                <a:cs typeface="Times New Roman" pitchFamily="18" charset="0"/>
              </a:rPr>
              <a:t>  специальные </a:t>
            </a:r>
            <a:r>
              <a:rPr lang="ru-RU" sz="1500" b="1" i="1" dirty="0">
                <a:solidFill>
                  <a:srgbClr val="0070C0"/>
                </a:solidFill>
                <a:latin typeface="Times New Roman" pitchFamily="18" charset="0"/>
                <a:cs typeface="Times New Roman" pitchFamily="18" charset="0"/>
              </a:rPr>
              <a:t>штукатурные </a:t>
            </a:r>
            <a:r>
              <a:rPr lang="ru-RU" sz="1500" b="1" i="1" dirty="0" smtClean="0">
                <a:solidFill>
                  <a:srgbClr val="0070C0"/>
                </a:solidFill>
                <a:latin typeface="Times New Roman" pitchFamily="18" charset="0"/>
                <a:cs typeface="Times New Roman" pitchFamily="18" charset="0"/>
              </a:rPr>
              <a:t>работы.</a:t>
            </a:r>
          </a:p>
          <a:p>
            <a:pPr lvl="0" algn="just"/>
            <a:endParaRPr lang="ru-RU" sz="1500" b="1" i="1" dirty="0">
              <a:solidFill>
                <a:srgbClr val="0070C0"/>
              </a:solidFill>
              <a:latin typeface="Times New Roman" pitchFamily="18" charset="0"/>
              <a:cs typeface="Times New Roman" pitchFamily="18" charset="0"/>
            </a:endParaRPr>
          </a:p>
          <a:p>
            <a:pPr algn="just"/>
            <a:r>
              <a:rPr lang="ru-RU" sz="1500" b="1" i="1" dirty="0">
                <a:solidFill>
                  <a:srgbClr val="C00000"/>
                </a:solidFill>
                <a:latin typeface="Times New Roman" pitchFamily="18" charset="0"/>
                <a:cs typeface="Times New Roman" pitchFamily="18" charset="0"/>
              </a:rPr>
              <a:t>По сложности и качеству обработки поверхности штукатурные </a:t>
            </a:r>
            <a:r>
              <a:rPr lang="ru-RU" sz="1500" b="1" i="1" dirty="0" smtClean="0">
                <a:solidFill>
                  <a:srgbClr val="C00000"/>
                </a:solidFill>
                <a:latin typeface="Times New Roman" pitchFamily="18" charset="0"/>
                <a:cs typeface="Times New Roman" pitchFamily="18" charset="0"/>
              </a:rPr>
              <a:t>работы делятся </a:t>
            </a:r>
            <a:r>
              <a:rPr lang="ru-RU" sz="1500" b="1" i="1" dirty="0">
                <a:solidFill>
                  <a:srgbClr val="C00000"/>
                </a:solidFill>
                <a:latin typeface="Times New Roman" pitchFamily="18" charset="0"/>
                <a:cs typeface="Times New Roman" pitchFamily="18" charset="0"/>
              </a:rPr>
              <a:t>на три категории:</a:t>
            </a:r>
          </a:p>
          <a:p>
            <a:pPr lvl="0" algn="just">
              <a:buFont typeface="Arial" pitchFamily="34" charset="0"/>
              <a:buChar char="•"/>
            </a:pPr>
            <a:r>
              <a:rPr lang="ru-RU" sz="1500" b="1" i="1" dirty="0" smtClean="0">
                <a:solidFill>
                  <a:schemeClr val="tx1"/>
                </a:solidFill>
                <a:latin typeface="Times New Roman" pitchFamily="18" charset="0"/>
                <a:cs typeface="Times New Roman" pitchFamily="18" charset="0"/>
              </a:rPr>
              <a:t>   </a:t>
            </a:r>
            <a:r>
              <a:rPr lang="ru-RU" sz="1500" b="1" i="1" dirty="0" smtClean="0">
                <a:solidFill>
                  <a:srgbClr val="0070C0"/>
                </a:solidFill>
                <a:latin typeface="Times New Roman" pitchFamily="18" charset="0"/>
                <a:cs typeface="Times New Roman" pitchFamily="18" charset="0"/>
              </a:rPr>
              <a:t>простые </a:t>
            </a:r>
            <a:r>
              <a:rPr lang="ru-RU" sz="1500" b="1" i="1" dirty="0">
                <a:solidFill>
                  <a:srgbClr val="0070C0"/>
                </a:solidFill>
                <a:latin typeface="Times New Roman" pitchFamily="18" charset="0"/>
                <a:cs typeface="Times New Roman" pitchFamily="18" charset="0"/>
              </a:rPr>
              <a:t>штукатурные работы, применяются во временных, подвальных и других нежилых </a:t>
            </a:r>
            <a:r>
              <a:rPr lang="ru-RU" sz="1500" b="1" i="1" dirty="0" smtClean="0">
                <a:solidFill>
                  <a:srgbClr val="0070C0"/>
                </a:solidFill>
                <a:latin typeface="Times New Roman" pitchFamily="18" charset="0"/>
                <a:cs typeface="Times New Roman" pitchFamily="18" charset="0"/>
              </a:rPr>
              <a:t>помещениях;</a:t>
            </a:r>
            <a:endParaRPr lang="ru-RU" sz="1500" b="1" i="1" dirty="0">
              <a:solidFill>
                <a:srgbClr val="0070C0"/>
              </a:solidFill>
              <a:latin typeface="Times New Roman" pitchFamily="18" charset="0"/>
              <a:cs typeface="Times New Roman" pitchFamily="18" charset="0"/>
            </a:endParaRPr>
          </a:p>
          <a:p>
            <a:pPr algn="just">
              <a:buFont typeface="Arial" pitchFamily="34" charset="0"/>
              <a:buChar char="•"/>
            </a:pPr>
            <a:r>
              <a:rPr lang="ru-RU" sz="1500" b="1" i="1" dirty="0">
                <a:solidFill>
                  <a:srgbClr val="0070C0"/>
                </a:solidFill>
                <a:latin typeface="Times New Roman" pitchFamily="18" charset="0"/>
                <a:cs typeface="Times New Roman" pitchFamily="18" charset="0"/>
              </a:rPr>
              <a:t> </a:t>
            </a:r>
            <a:r>
              <a:rPr lang="ru-RU" sz="1500" b="1" i="1" dirty="0" smtClean="0">
                <a:solidFill>
                  <a:srgbClr val="0070C0"/>
                </a:solidFill>
                <a:latin typeface="Times New Roman" pitchFamily="18" charset="0"/>
                <a:cs typeface="Times New Roman" pitchFamily="18" charset="0"/>
              </a:rPr>
              <a:t>   улучшенные </a:t>
            </a:r>
            <a:r>
              <a:rPr lang="ru-RU" sz="1500" b="1" i="1" dirty="0">
                <a:solidFill>
                  <a:srgbClr val="0070C0"/>
                </a:solidFill>
                <a:latin typeface="Times New Roman" pitchFamily="18" charset="0"/>
                <a:cs typeface="Times New Roman" pitchFamily="18" charset="0"/>
              </a:rPr>
              <a:t>штукатурные работы — в жилых и общественных </a:t>
            </a:r>
            <a:r>
              <a:rPr lang="ru-RU" sz="1500" b="1" i="1" dirty="0" smtClean="0">
                <a:solidFill>
                  <a:srgbClr val="0070C0"/>
                </a:solidFill>
                <a:latin typeface="Times New Roman" pitchFamily="18" charset="0"/>
                <a:cs typeface="Times New Roman" pitchFamily="18" charset="0"/>
              </a:rPr>
              <a:t>помещениях;</a:t>
            </a:r>
            <a:endParaRPr lang="ru-RU" sz="1500" b="1" i="1" dirty="0">
              <a:solidFill>
                <a:srgbClr val="0070C0"/>
              </a:solidFill>
              <a:latin typeface="Times New Roman" pitchFamily="18" charset="0"/>
              <a:cs typeface="Times New Roman" pitchFamily="18" charset="0"/>
            </a:endParaRPr>
          </a:p>
          <a:p>
            <a:pPr algn="just">
              <a:buFont typeface="Arial" pitchFamily="34" charset="0"/>
              <a:buChar char="•"/>
            </a:pPr>
            <a:r>
              <a:rPr lang="ru-RU" sz="1500" b="1" i="1" dirty="0" smtClean="0">
                <a:solidFill>
                  <a:srgbClr val="0070C0"/>
                </a:solidFill>
                <a:latin typeface="Times New Roman" pitchFamily="18" charset="0"/>
                <a:cs typeface="Times New Roman" pitchFamily="18" charset="0"/>
              </a:rPr>
              <a:t>   высококачественные </a:t>
            </a:r>
            <a:r>
              <a:rPr lang="ru-RU" sz="1500" b="1" i="1" dirty="0">
                <a:solidFill>
                  <a:srgbClr val="0070C0"/>
                </a:solidFill>
                <a:latin typeface="Times New Roman" pitchFamily="18" charset="0"/>
                <a:cs typeface="Times New Roman" pitchFamily="18" charset="0"/>
              </a:rPr>
              <a:t>штукатурные работы для общественных и жилых помещений 1-го </a:t>
            </a:r>
            <a:r>
              <a:rPr lang="ru-RU" sz="1500" b="1" i="1" dirty="0" smtClean="0">
                <a:solidFill>
                  <a:srgbClr val="0070C0"/>
                </a:solidFill>
                <a:latin typeface="Times New Roman" pitchFamily="18" charset="0"/>
                <a:cs typeface="Times New Roman" pitchFamily="18" charset="0"/>
              </a:rPr>
              <a:t>класса.</a:t>
            </a:r>
          </a:p>
          <a:p>
            <a:pPr algn="just"/>
            <a:endParaRPr lang="ru-RU" sz="1500" b="1" i="1" dirty="0">
              <a:solidFill>
                <a:srgbClr val="0070C0"/>
              </a:solidFill>
              <a:latin typeface="Times New Roman" pitchFamily="18" charset="0"/>
              <a:cs typeface="Times New Roman" pitchFamily="18" charset="0"/>
            </a:endParaRPr>
          </a:p>
          <a:p>
            <a:pPr algn="just"/>
            <a:r>
              <a:rPr lang="ru-RU" sz="1500" b="1" dirty="0">
                <a:solidFill>
                  <a:srgbClr val="C00000"/>
                </a:solidFill>
                <a:latin typeface="Times New Roman" pitchFamily="18" charset="0"/>
                <a:cs typeface="Times New Roman" pitchFamily="18" charset="0"/>
              </a:rPr>
              <a:t>По способу выполнения штукатурных </a:t>
            </a:r>
            <a:r>
              <a:rPr lang="ru-RU" sz="1500" b="1" dirty="0" smtClean="0">
                <a:solidFill>
                  <a:srgbClr val="C00000"/>
                </a:solidFill>
                <a:latin typeface="Times New Roman" pitchFamily="18" charset="0"/>
                <a:cs typeface="Times New Roman" pitchFamily="18" charset="0"/>
              </a:rPr>
              <a:t>работ различают:</a:t>
            </a:r>
          </a:p>
          <a:p>
            <a:pPr algn="just">
              <a:buFont typeface="Arial" pitchFamily="34" charset="0"/>
              <a:buChar char="•"/>
            </a:pPr>
            <a:r>
              <a:rPr lang="ru-RU" sz="1500" b="1" i="1" dirty="0">
                <a:solidFill>
                  <a:srgbClr val="0070C0"/>
                </a:solidFill>
                <a:latin typeface="Times New Roman" pitchFamily="18" charset="0"/>
                <a:cs typeface="Times New Roman" pitchFamily="18" charset="0"/>
              </a:rPr>
              <a:t> </a:t>
            </a:r>
            <a:r>
              <a:rPr lang="ru-RU" sz="1500" b="1" i="1" dirty="0" smtClean="0">
                <a:solidFill>
                  <a:srgbClr val="0070C0"/>
                </a:solidFill>
                <a:latin typeface="Times New Roman" pitchFamily="18" charset="0"/>
                <a:cs typeface="Times New Roman" pitchFamily="18" charset="0"/>
              </a:rPr>
              <a:t>  </a:t>
            </a:r>
            <a:r>
              <a:rPr lang="ru-RU" sz="1500" b="1" i="1" dirty="0">
                <a:solidFill>
                  <a:srgbClr val="0070C0"/>
                </a:solidFill>
                <a:latin typeface="Times New Roman" pitchFamily="18" charset="0"/>
                <a:cs typeface="Times New Roman" pitchFamily="18" charset="0"/>
              </a:rPr>
              <a:t>«мокрые</a:t>
            </a:r>
            <a:r>
              <a:rPr lang="ru-RU" sz="1500" b="1" i="1" dirty="0" smtClean="0">
                <a:solidFill>
                  <a:srgbClr val="0070C0"/>
                </a:solidFill>
                <a:latin typeface="Times New Roman" pitchFamily="18" charset="0"/>
                <a:cs typeface="Times New Roman" pitchFamily="18" charset="0"/>
              </a:rPr>
              <a:t>» штукатурные работы;</a:t>
            </a:r>
          </a:p>
          <a:p>
            <a:pPr algn="just">
              <a:buFont typeface="Arial" pitchFamily="34" charset="0"/>
              <a:buChar char="•"/>
            </a:pPr>
            <a:r>
              <a:rPr lang="ru-RU" sz="1500" b="1" i="1" dirty="0">
                <a:solidFill>
                  <a:srgbClr val="0070C0"/>
                </a:solidFill>
                <a:latin typeface="Times New Roman" pitchFamily="18" charset="0"/>
                <a:cs typeface="Times New Roman" pitchFamily="18" charset="0"/>
              </a:rPr>
              <a:t> </a:t>
            </a:r>
            <a:r>
              <a:rPr lang="ru-RU" sz="1500" b="1" i="1" dirty="0" smtClean="0">
                <a:solidFill>
                  <a:srgbClr val="0070C0"/>
                </a:solidFill>
                <a:latin typeface="Times New Roman" pitchFamily="18" charset="0"/>
                <a:cs typeface="Times New Roman" pitchFamily="18" charset="0"/>
              </a:rPr>
              <a:t>  </a:t>
            </a:r>
            <a:r>
              <a:rPr lang="ru-RU" sz="1500" b="1" i="1" dirty="0">
                <a:solidFill>
                  <a:srgbClr val="0070C0"/>
                </a:solidFill>
                <a:latin typeface="Times New Roman" pitchFamily="18" charset="0"/>
                <a:cs typeface="Times New Roman" pitchFamily="18" charset="0"/>
              </a:rPr>
              <a:t>«сухие</a:t>
            </a:r>
            <a:r>
              <a:rPr lang="ru-RU" sz="1500" b="1" i="1" dirty="0" smtClean="0">
                <a:solidFill>
                  <a:srgbClr val="0070C0"/>
                </a:solidFill>
                <a:latin typeface="Times New Roman" pitchFamily="18" charset="0"/>
                <a:cs typeface="Times New Roman" pitchFamily="18" charset="0"/>
              </a:rPr>
              <a:t>» штукатурные работы.</a:t>
            </a:r>
            <a:endParaRPr lang="ru-RU" sz="1500" b="1" i="1" dirty="0">
              <a:solidFill>
                <a:srgbClr val="0070C0"/>
              </a:solidFill>
              <a:latin typeface="Times New Roman" pitchFamily="18" charset="0"/>
              <a:cs typeface="Times New Roman" pitchFamily="18" charset="0"/>
            </a:endParaRPr>
          </a:p>
          <a:p>
            <a:pPr algn="just"/>
            <a:r>
              <a:rPr lang="ru-RU" sz="1500" b="1" dirty="0">
                <a:solidFill>
                  <a:srgbClr val="C00000"/>
                </a:solidFill>
                <a:latin typeface="Times New Roman" pitchFamily="18" charset="0"/>
                <a:cs typeface="Times New Roman" pitchFamily="18" charset="0"/>
              </a:rPr>
              <a:t>«Мокрая» </a:t>
            </a:r>
            <a:r>
              <a:rPr lang="ru-RU" sz="1500" b="1" dirty="0" smtClean="0">
                <a:solidFill>
                  <a:srgbClr val="C00000"/>
                </a:solidFill>
                <a:latin typeface="Times New Roman" pitchFamily="18" charset="0"/>
                <a:cs typeface="Times New Roman" pitchFamily="18" charset="0"/>
              </a:rPr>
              <a:t>штукатурка. </a:t>
            </a:r>
            <a:r>
              <a:rPr lang="ru-RU" sz="1500" b="1" dirty="0" smtClean="0">
                <a:solidFill>
                  <a:schemeClr val="tx1"/>
                </a:solidFill>
                <a:latin typeface="Times New Roman" pitchFamily="18" charset="0"/>
                <a:cs typeface="Times New Roman" pitchFamily="18" charset="0"/>
              </a:rPr>
              <a:t>«</a:t>
            </a:r>
            <a:r>
              <a:rPr lang="ru-RU" sz="1500" b="1" dirty="0">
                <a:solidFill>
                  <a:schemeClr val="tx1"/>
                </a:solidFill>
                <a:latin typeface="Times New Roman" pitchFamily="18" charset="0"/>
                <a:cs typeface="Times New Roman" pitchFamily="18" charset="0"/>
              </a:rPr>
              <a:t>Мокрая» штукатурка формируется пластичными смесями, штукатурными растворами. В процессе штукатурных работ, штукатурные растворы наносятся на предварительно подготовленную поверхность, в текучем состоянии уплотняются и тщательно выравниваются. После затвердевания штукатурного раствора образуется плотный монолитный слой штукатурки.</a:t>
            </a:r>
          </a:p>
          <a:p>
            <a:pPr algn="just"/>
            <a:r>
              <a:rPr lang="ru-RU" sz="1500" b="1" dirty="0">
                <a:solidFill>
                  <a:srgbClr val="C00000"/>
                </a:solidFill>
                <a:latin typeface="Times New Roman" pitchFamily="18" charset="0"/>
                <a:cs typeface="Times New Roman" pitchFamily="18" charset="0"/>
              </a:rPr>
              <a:t>«Сухая» </a:t>
            </a:r>
            <a:r>
              <a:rPr lang="ru-RU" sz="1500" b="1" dirty="0" smtClean="0">
                <a:solidFill>
                  <a:srgbClr val="C00000"/>
                </a:solidFill>
                <a:latin typeface="Times New Roman" pitchFamily="18" charset="0"/>
                <a:cs typeface="Times New Roman" pitchFamily="18" charset="0"/>
              </a:rPr>
              <a:t>штукатурка. </a:t>
            </a:r>
            <a:r>
              <a:rPr lang="ru-RU" sz="1500" b="1" dirty="0" smtClean="0">
                <a:solidFill>
                  <a:schemeClr val="tx1"/>
                </a:solidFill>
                <a:latin typeface="Times New Roman" pitchFamily="18" charset="0"/>
                <a:cs typeface="Times New Roman" pitchFamily="18" charset="0"/>
              </a:rPr>
              <a:t>«</a:t>
            </a:r>
            <a:r>
              <a:rPr lang="ru-RU" sz="1500" b="1" dirty="0">
                <a:solidFill>
                  <a:schemeClr val="tx1"/>
                </a:solidFill>
                <a:latin typeface="Times New Roman" pitchFamily="18" charset="0"/>
                <a:cs typeface="Times New Roman" pitchFamily="18" charset="0"/>
              </a:rPr>
              <a:t>Сухая» штукатурка — это тонкие обшивочные листы штукатурки заводского изготовления:</a:t>
            </a:r>
          </a:p>
          <a:p>
            <a:pPr lvl="0" algn="just">
              <a:buFont typeface="Arial" pitchFamily="34" charset="0"/>
              <a:buChar char="•"/>
            </a:pPr>
            <a:r>
              <a:rPr lang="ru-RU" sz="1500" b="1" i="1" dirty="0" smtClean="0">
                <a:solidFill>
                  <a:srgbClr val="0070C0"/>
                </a:solidFill>
                <a:latin typeface="Times New Roman" pitchFamily="18" charset="0"/>
                <a:cs typeface="Times New Roman" pitchFamily="18" charset="0"/>
              </a:rPr>
              <a:t>   гипсовой</a:t>
            </a:r>
            <a:r>
              <a:rPr lang="ru-RU" sz="1500" b="1" i="1" dirty="0">
                <a:solidFill>
                  <a:srgbClr val="0070C0"/>
                </a:solidFill>
                <a:latin typeface="Times New Roman" pitchFamily="18" charset="0"/>
                <a:cs typeface="Times New Roman" pitchFamily="18" charset="0"/>
              </a:rPr>
              <a:t>, облицованной плотным </a:t>
            </a:r>
            <a:r>
              <a:rPr lang="ru-RU" sz="1500" b="1" i="1" dirty="0" smtClean="0">
                <a:solidFill>
                  <a:srgbClr val="0070C0"/>
                </a:solidFill>
                <a:latin typeface="Times New Roman" pitchFamily="18" charset="0"/>
                <a:cs typeface="Times New Roman" pitchFamily="18" charset="0"/>
              </a:rPr>
              <a:t>картоном;</a:t>
            </a:r>
            <a:endParaRPr lang="ru-RU" sz="1500" b="1" i="1" dirty="0">
              <a:solidFill>
                <a:srgbClr val="0070C0"/>
              </a:solidFill>
              <a:latin typeface="Times New Roman" pitchFamily="18" charset="0"/>
              <a:cs typeface="Times New Roman" pitchFamily="18" charset="0"/>
            </a:endParaRPr>
          </a:p>
          <a:p>
            <a:pPr algn="just">
              <a:buFont typeface="Arial" pitchFamily="34" charset="0"/>
              <a:buChar char="•"/>
            </a:pPr>
            <a:r>
              <a:rPr lang="ru-RU" sz="1500" b="1" i="1" dirty="0" smtClean="0">
                <a:solidFill>
                  <a:srgbClr val="0070C0"/>
                </a:solidFill>
                <a:latin typeface="Times New Roman" pitchFamily="18" charset="0"/>
                <a:cs typeface="Times New Roman" pitchFamily="18" charset="0"/>
              </a:rPr>
              <a:t>   органической</a:t>
            </a:r>
            <a:r>
              <a:rPr lang="ru-RU" sz="1500" b="1" i="1" dirty="0">
                <a:solidFill>
                  <a:srgbClr val="0070C0"/>
                </a:solidFill>
                <a:latin typeface="Times New Roman" pitchFamily="18" charset="0"/>
                <a:cs typeface="Times New Roman" pitchFamily="18" charset="0"/>
              </a:rPr>
              <a:t>, древесноволокнистой, типа плотного </a:t>
            </a:r>
            <a:r>
              <a:rPr lang="ru-RU" sz="1500" b="1" i="1" dirty="0" smtClean="0">
                <a:solidFill>
                  <a:srgbClr val="0070C0"/>
                </a:solidFill>
                <a:latin typeface="Times New Roman" pitchFamily="18" charset="0"/>
                <a:cs typeface="Times New Roman" pitchFamily="18" charset="0"/>
              </a:rPr>
              <a:t>картона.</a:t>
            </a:r>
          </a:p>
          <a:p>
            <a:pPr lvl="0" algn="just"/>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pPr>
            <a:r>
              <a:rPr lang="ru-RU" sz="1500" b="1" dirty="0" smtClean="0">
                <a:solidFill>
                  <a:srgbClr val="FF0000"/>
                </a:solidFill>
                <a:latin typeface="Times New Roman" pitchFamily="18" charset="0"/>
                <a:cs typeface="Times New Roman" pitchFamily="18" charset="0"/>
              </a:rPr>
              <a:t>Материалы для штукатурных работ</a:t>
            </a:r>
          </a:p>
          <a:p>
            <a:pPr algn="ctr">
              <a:spcAft>
                <a:spcPts val="600"/>
              </a:spcAft>
            </a:pPr>
            <a:endParaRPr lang="ru-RU" sz="1500" b="1" dirty="0" smtClean="0">
              <a:solidFill>
                <a:srgbClr val="FF0000"/>
              </a:solidFill>
              <a:latin typeface="Times New Roman" pitchFamily="18" charset="0"/>
              <a:cs typeface="Times New Roman" pitchFamily="18" charset="0"/>
            </a:endParaRPr>
          </a:p>
          <a:p>
            <a:pPr indent="457200">
              <a:spcAft>
                <a:spcPts val="600"/>
              </a:spcAft>
            </a:pPr>
            <a:r>
              <a:rPr lang="ru-RU" sz="1500" b="1" dirty="0" smtClean="0">
                <a:solidFill>
                  <a:schemeClr val="tx1"/>
                </a:solidFill>
                <a:latin typeface="Times New Roman" pitchFamily="18" charset="0"/>
                <a:cs typeface="Times New Roman" pitchFamily="18" charset="0"/>
              </a:rPr>
              <a:t>Для штукатурных работ по «мокрой» технологии используются штукатурные растворы, смеси. </a:t>
            </a:r>
            <a:r>
              <a:rPr lang="ru-RU" sz="1500" b="1" i="1" dirty="0" smtClean="0">
                <a:solidFill>
                  <a:srgbClr val="0070C0"/>
                </a:solidFill>
                <a:latin typeface="Times New Roman" pitchFamily="18" charset="0"/>
                <a:cs typeface="Times New Roman" pitchFamily="18" charset="0"/>
              </a:rPr>
              <a:t>В состав любого штукатурного раствора обязательно входят: вяжущие вещества, наполнители и разбавитель — вода.</a:t>
            </a:r>
          </a:p>
          <a:p>
            <a:pPr lvl="0" indent="457200">
              <a:spcAft>
                <a:spcPts val="600"/>
              </a:spcAft>
            </a:pPr>
            <a:r>
              <a:rPr lang="ru-RU" sz="1500" b="1" dirty="0" smtClean="0">
                <a:solidFill>
                  <a:srgbClr val="C00000"/>
                </a:solidFill>
                <a:latin typeface="Times New Roman" pitchFamily="18" charset="0"/>
                <a:cs typeface="Times New Roman" pitchFamily="18" charset="0"/>
              </a:rPr>
              <a:t>Связующие вещества. </a:t>
            </a:r>
            <a:r>
              <a:rPr lang="ru-RU" sz="1500" b="1" i="1" dirty="0" smtClean="0">
                <a:solidFill>
                  <a:srgbClr val="0070C0"/>
                </a:solidFill>
                <a:latin typeface="Times New Roman" pitchFamily="18" charset="0"/>
                <a:cs typeface="Times New Roman" pitchFamily="18" charset="0"/>
              </a:rPr>
              <a:t>В качестве связующего для приготовления штукатурных растворов используют: цемент, гашеную известь, гипс, гипсовые производные, глину,  жидкое стекло, поливинилацетат (ПВА), магнезию и ее производные.</a:t>
            </a:r>
          </a:p>
          <a:p>
            <a:pPr indent="457200">
              <a:spcAft>
                <a:spcPts val="600"/>
              </a:spcAft>
            </a:pPr>
            <a:r>
              <a:rPr lang="ru-RU" sz="1500" b="1" dirty="0" smtClean="0">
                <a:solidFill>
                  <a:srgbClr val="C00000"/>
                </a:solidFill>
                <a:latin typeface="Times New Roman" pitchFamily="18" charset="0"/>
                <a:cs typeface="Times New Roman" pitchFamily="18" charset="0"/>
              </a:rPr>
              <a:t>Наиболее распространенное связующее для приготовления штукатурных растворов — цемент.</a:t>
            </a:r>
          </a:p>
          <a:p>
            <a:pPr indent="457200">
              <a:spcAft>
                <a:spcPts val="600"/>
              </a:spcAft>
            </a:pPr>
            <a:r>
              <a:rPr lang="ru-RU" sz="1500" b="1" dirty="0" smtClean="0">
                <a:solidFill>
                  <a:schemeClr val="tx1"/>
                </a:solidFill>
                <a:latin typeface="Times New Roman" pitchFamily="18" charset="0"/>
                <a:cs typeface="Times New Roman" pitchFamily="18" charset="0"/>
              </a:rPr>
              <a:t>Различают природные и искусственные наполнители.</a:t>
            </a:r>
          </a:p>
          <a:p>
            <a:pPr indent="457200">
              <a:spcAft>
                <a:spcPts val="600"/>
              </a:spcAft>
            </a:pPr>
            <a:r>
              <a:rPr lang="ru-RU" sz="1500" b="1" i="1" dirty="0" smtClean="0">
                <a:solidFill>
                  <a:srgbClr val="0070C0"/>
                </a:solidFill>
                <a:latin typeface="Times New Roman" pitchFamily="18" charset="0"/>
                <a:cs typeface="Times New Roman" pitchFamily="18" charset="0"/>
              </a:rPr>
              <a:t>Природные наполнители: песок, гравий, каменная крошка.</a:t>
            </a:r>
          </a:p>
          <a:p>
            <a:pPr indent="457200">
              <a:spcAft>
                <a:spcPts val="600"/>
              </a:spcAft>
            </a:pPr>
            <a:r>
              <a:rPr lang="ru-RU" sz="1500" b="1" i="1" dirty="0" smtClean="0">
                <a:solidFill>
                  <a:srgbClr val="0070C0"/>
                </a:solidFill>
                <a:latin typeface="Times New Roman" pitchFamily="18" charset="0"/>
                <a:cs typeface="Times New Roman" pitchFamily="18" charset="0"/>
              </a:rPr>
              <a:t>Искусственные наполнители: топливный шлак, опилки, керамзитовый песок.</a:t>
            </a:r>
          </a:p>
          <a:p>
            <a:pPr indent="457200">
              <a:spcAft>
                <a:spcPts val="600"/>
              </a:spcAft>
            </a:pPr>
            <a:r>
              <a:rPr lang="ru-RU" sz="1500" b="1" dirty="0" smtClean="0">
                <a:solidFill>
                  <a:schemeClr val="tx1"/>
                </a:solidFill>
                <a:latin typeface="Times New Roman" pitchFamily="18" charset="0"/>
                <a:cs typeface="Times New Roman" pitchFamily="18" charset="0"/>
              </a:rPr>
              <a:t>Пески подразделяют в зависимости от величины зерен на: мелкий (до 0,5 мм), средний (0,5 - 2 мм), крупный (2 - 7 мм).</a:t>
            </a:r>
          </a:p>
          <a:p>
            <a:pPr indent="457200" algn="just">
              <a:spcAft>
                <a:spcPts val="600"/>
              </a:spcAft>
            </a:pPr>
            <a:r>
              <a:rPr lang="ru-RU" sz="1500" b="1" dirty="0" smtClean="0">
                <a:solidFill>
                  <a:schemeClr val="tx1"/>
                </a:solidFill>
                <a:latin typeface="Times New Roman" pitchFamily="18" charset="0"/>
                <a:cs typeface="Times New Roman" pitchFamily="18" charset="0"/>
              </a:rPr>
              <a:t>Чем мельче песок используется для штукатурного раствора, тем более ровную поверхность можно получить при штукатурных работах. Штукатурный раствор с самым мелким песком в качестве наполнителя, позволяет получить идеально ровные поверхности, не требующие шпаклевки перед началом </a:t>
            </a:r>
            <a:r>
              <a:rPr lang="ru-RU" sz="1500" b="1" u="sng" dirty="0" smtClean="0">
                <a:solidFill>
                  <a:schemeClr val="tx1"/>
                </a:solidFill>
                <a:latin typeface="Times New Roman" pitchFamily="18" charset="0"/>
                <a:cs typeface="Times New Roman" pitchFamily="18" charset="0"/>
                <a:hlinkClick r:id="rId2" tooltip="Малярные работы, малярка, маляры"/>
              </a:rPr>
              <a:t>малярных работ</a:t>
            </a:r>
            <a:r>
              <a:rPr lang="ru-RU" sz="1500" b="1" dirty="0" smtClean="0">
                <a:solidFill>
                  <a:schemeClr val="tx1"/>
                </a:solidFill>
                <a:latin typeface="Times New Roman" pitchFamily="18" charset="0"/>
                <a:cs typeface="Times New Roman" pitchFamily="18" charset="0"/>
              </a:rPr>
              <a:t>. То есть красить можно сразу после штукатурных работ.</a:t>
            </a:r>
          </a:p>
          <a:p>
            <a:pPr indent="457200" algn="just">
              <a:spcAft>
                <a:spcPts val="600"/>
              </a:spcAft>
            </a:pPr>
            <a:r>
              <a:rPr lang="ru-RU" sz="1500" b="1" dirty="0" smtClean="0">
                <a:solidFill>
                  <a:schemeClr val="tx1"/>
                </a:solidFill>
                <a:latin typeface="Times New Roman" pitchFamily="18" charset="0"/>
                <a:cs typeface="Times New Roman" pitchFamily="18" charset="0"/>
              </a:rPr>
              <a:t>Наиболее чистый, речной песок может использоваться без предварительной подготовки. Карьерный песок, как правило, содержит большое количество глины и требует предварительной промывки.</a:t>
            </a:r>
          </a:p>
          <a:p>
            <a:pPr indent="457200" algn="just">
              <a:spcAft>
                <a:spcPts val="600"/>
              </a:spcAft>
            </a:pPr>
            <a:r>
              <a:rPr lang="ru-RU" sz="1500" b="1" dirty="0" smtClean="0">
                <a:solidFill>
                  <a:schemeClr val="tx1"/>
                </a:solidFill>
                <a:latin typeface="Times New Roman" pitchFamily="18" charset="0"/>
                <a:cs typeface="Times New Roman" pitchFamily="18" charset="0"/>
              </a:rPr>
              <a:t>Применение в качестве наполнителя шлака нежелательно по причине наличия в нем веществ, снижающих прочностные показатели штукатурного раствора.</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500" b="1" dirty="0" smtClean="0">
                <a:solidFill>
                  <a:srgbClr val="FF0000"/>
                </a:solidFill>
                <a:latin typeface="Times New Roman" pitchFamily="18" charset="0"/>
                <a:cs typeface="Times New Roman" pitchFamily="18" charset="0"/>
              </a:rPr>
              <a:t>Штукатурные работы на различных поверхностях</a:t>
            </a:r>
          </a:p>
          <a:p>
            <a:pPr indent="457200">
              <a:spcAft>
                <a:spcPts val="600"/>
              </a:spcAft>
            </a:pPr>
            <a:r>
              <a:rPr lang="ru-RU" sz="1500" b="1" i="1" dirty="0" smtClean="0">
                <a:solidFill>
                  <a:srgbClr val="0070C0"/>
                </a:solidFill>
                <a:latin typeface="Times New Roman" pitchFamily="18" charset="0"/>
                <a:cs typeface="Times New Roman" pitchFamily="18" charset="0"/>
              </a:rPr>
              <a:t>Штукатурные работы на бетонных или кирпичных стенах выполняются:</a:t>
            </a:r>
          </a:p>
          <a:p>
            <a:pPr lvl="0" indent="457200">
              <a:spcAft>
                <a:spcPts val="600"/>
              </a:spcAft>
              <a:buFont typeface="Arial" pitchFamily="34" charset="0"/>
              <a:buChar char="•"/>
            </a:pPr>
            <a:r>
              <a:rPr lang="ru-RU" sz="1500" b="1" dirty="0" smtClean="0">
                <a:solidFill>
                  <a:srgbClr val="0070C0"/>
                </a:solidFill>
                <a:latin typeface="Times New Roman" pitchFamily="18" charset="0"/>
                <a:cs typeface="Times New Roman" pitchFamily="18" charset="0"/>
              </a:rPr>
              <a:t>   цементным штукатурным раствором;</a:t>
            </a:r>
          </a:p>
          <a:p>
            <a:pPr lvl="0" indent="457200">
              <a:spcAft>
                <a:spcPts val="600"/>
              </a:spcAft>
              <a:buFont typeface="Arial" pitchFamily="34" charset="0"/>
              <a:buChar char="•"/>
            </a:pPr>
            <a:r>
              <a:rPr lang="ru-RU" sz="1500" b="1" dirty="0" smtClean="0">
                <a:solidFill>
                  <a:srgbClr val="0070C0"/>
                </a:solidFill>
                <a:latin typeface="Times New Roman" pitchFamily="18" charset="0"/>
                <a:cs typeface="Times New Roman" pitchFamily="18" charset="0"/>
              </a:rPr>
              <a:t>    известковым штукатурным раствором;</a:t>
            </a:r>
          </a:p>
          <a:p>
            <a:pPr lvl="0" indent="457200">
              <a:spcAft>
                <a:spcPts val="600"/>
              </a:spcAft>
              <a:buFont typeface="Arial" pitchFamily="34" charset="0"/>
              <a:buChar char="•"/>
            </a:pPr>
            <a:r>
              <a:rPr lang="ru-RU" sz="1500" b="1" dirty="0" smtClean="0">
                <a:solidFill>
                  <a:srgbClr val="0070C0"/>
                </a:solidFill>
                <a:latin typeface="Times New Roman" pitchFamily="18" charset="0"/>
                <a:cs typeface="Times New Roman" pitchFamily="18" charset="0"/>
              </a:rPr>
              <a:t>    известково-цементным штукатурным раствором;</a:t>
            </a:r>
          </a:p>
          <a:p>
            <a:pPr lvl="0" indent="457200">
              <a:spcAft>
                <a:spcPts val="600"/>
              </a:spcAft>
              <a:buFont typeface="Arial" pitchFamily="34" charset="0"/>
              <a:buChar char="•"/>
            </a:pPr>
            <a:r>
              <a:rPr lang="ru-RU" sz="1500" b="1" dirty="0" smtClean="0">
                <a:solidFill>
                  <a:srgbClr val="0070C0"/>
                </a:solidFill>
                <a:latin typeface="Times New Roman" pitchFamily="18" charset="0"/>
                <a:cs typeface="Times New Roman" pitchFamily="18" charset="0"/>
              </a:rPr>
              <a:t>    известково-глиняным штукатурным раствором;</a:t>
            </a:r>
          </a:p>
          <a:p>
            <a:pPr lvl="0" indent="457200">
              <a:spcAft>
                <a:spcPts val="600"/>
              </a:spcAft>
              <a:buFont typeface="Arial" pitchFamily="34" charset="0"/>
              <a:buChar char="•"/>
            </a:pPr>
            <a:r>
              <a:rPr lang="ru-RU" sz="1500" b="1" dirty="0" smtClean="0">
                <a:solidFill>
                  <a:srgbClr val="0070C0"/>
                </a:solidFill>
                <a:latin typeface="Times New Roman" pitchFamily="18" charset="0"/>
                <a:cs typeface="Times New Roman" pitchFamily="18" charset="0"/>
              </a:rPr>
              <a:t>    известково-гипсовым штукатурным раствором;</a:t>
            </a:r>
          </a:p>
          <a:p>
            <a:pPr lvl="0" indent="457200">
              <a:spcAft>
                <a:spcPts val="600"/>
              </a:spcAft>
              <a:buFont typeface="Arial" pitchFamily="34" charset="0"/>
              <a:buChar char="•"/>
            </a:pPr>
            <a:r>
              <a:rPr lang="ru-RU" sz="1500" b="1" dirty="0" smtClean="0">
                <a:solidFill>
                  <a:srgbClr val="0070C0"/>
                </a:solidFill>
                <a:latin typeface="Times New Roman" pitchFamily="18" charset="0"/>
                <a:cs typeface="Times New Roman" pitchFamily="18" charset="0"/>
              </a:rPr>
              <a:t>    известково-глино-гипсовым штукатурным раствором.</a:t>
            </a:r>
          </a:p>
          <a:p>
            <a:pPr indent="457200" algn="just">
              <a:spcAft>
                <a:spcPts val="600"/>
              </a:spcAft>
            </a:pPr>
            <a:r>
              <a:rPr lang="ru-RU" sz="1500" b="1" dirty="0" smtClean="0">
                <a:solidFill>
                  <a:schemeClr val="tx1"/>
                </a:solidFill>
                <a:latin typeface="Times New Roman" pitchFamily="18" charset="0"/>
                <a:cs typeface="Times New Roman" pitchFamily="18" charset="0"/>
              </a:rPr>
              <a:t>При штукатурных работах на деревянных поверхностях штукатурный раствор должен содержать гипс. </a:t>
            </a:r>
          </a:p>
          <a:p>
            <a:pPr indent="457200" algn="just">
              <a:spcAft>
                <a:spcPts val="600"/>
              </a:spcAft>
            </a:pPr>
            <a:r>
              <a:rPr lang="ru-RU" sz="1500" b="1" dirty="0" smtClean="0">
                <a:solidFill>
                  <a:schemeClr val="tx1"/>
                </a:solidFill>
                <a:latin typeface="Times New Roman" pitchFamily="18" charset="0"/>
                <a:cs typeface="Times New Roman" pitchFamily="18" charset="0"/>
              </a:rPr>
              <a:t>Гипсосодержащий штукатурный раствор хорошо держится на деревянных поверхностях, поэтому для такого рода штукатурных работ используют:</a:t>
            </a:r>
          </a:p>
          <a:p>
            <a:pPr lvl="0" indent="457200">
              <a:spcAft>
                <a:spcPts val="600"/>
              </a:spcAft>
              <a:buFont typeface="Arial" pitchFamily="34" charset="0"/>
              <a:buChar char="•"/>
            </a:pPr>
            <a:r>
              <a:rPr lang="ru-RU" sz="1500" b="1" dirty="0" smtClean="0">
                <a:solidFill>
                  <a:schemeClr val="tx1"/>
                </a:solidFill>
                <a:latin typeface="Times New Roman" pitchFamily="18" charset="0"/>
                <a:cs typeface="Times New Roman" pitchFamily="18" charset="0"/>
              </a:rPr>
              <a:t>    </a:t>
            </a:r>
            <a:r>
              <a:rPr lang="ru-RU" sz="1500" b="1" dirty="0" smtClean="0">
                <a:solidFill>
                  <a:srgbClr val="0070C0"/>
                </a:solidFill>
                <a:latin typeface="Times New Roman" pitchFamily="18" charset="0"/>
                <a:cs typeface="Times New Roman" pitchFamily="18" charset="0"/>
              </a:rPr>
              <a:t>известково-гипсовый штукатурный раствор;</a:t>
            </a:r>
          </a:p>
          <a:p>
            <a:pPr lvl="0" indent="457200">
              <a:spcAft>
                <a:spcPts val="600"/>
              </a:spcAft>
              <a:buFont typeface="Arial" pitchFamily="34" charset="0"/>
              <a:buChar char="•"/>
            </a:pPr>
            <a:r>
              <a:rPr lang="ru-RU" sz="1500" b="1" dirty="0" smtClean="0">
                <a:solidFill>
                  <a:srgbClr val="0070C0"/>
                </a:solidFill>
                <a:latin typeface="Times New Roman" pitchFamily="18" charset="0"/>
                <a:cs typeface="Times New Roman" pitchFamily="18" charset="0"/>
              </a:rPr>
              <a:t>    известково-глино-гипсовый штукатурный раствор.</a:t>
            </a:r>
          </a:p>
          <a:p>
            <a:pPr indent="457200" algn="just">
              <a:spcAft>
                <a:spcPts val="600"/>
              </a:spcAft>
            </a:pPr>
            <a:r>
              <a:rPr lang="ru-RU" sz="1500" b="1" dirty="0" smtClean="0">
                <a:solidFill>
                  <a:schemeClr val="tx1"/>
                </a:solidFill>
                <a:latin typeface="Times New Roman" pitchFamily="18" charset="0"/>
                <a:cs typeface="Times New Roman" pitchFamily="18" charset="0"/>
              </a:rPr>
              <a:t>Штукатурный раствор, в состав которого входит гипс затвердевают очень быстро и предполагает некоторую поспешность при штукатурных работах. Известково-цементные штукатурные растворы высыхают медленнее, что позволяет выполнять штукатурные работы без спешки. Но нужно иметь в виду, что чем выше марка цемента, тем быстрее набирает прочность раствор на его основе, так раствор цемента марки «400» быстрее набирает прочность, чем раствор на основе цемента марки «300».</a:t>
            </a:r>
          </a:p>
          <a:p>
            <a:pPr indent="457200">
              <a:spcAft>
                <a:spcPts val="600"/>
              </a:spcAft>
            </a:pPr>
            <a:r>
              <a:rPr lang="ru-RU" sz="1500" b="1" dirty="0" smtClean="0">
                <a:solidFill>
                  <a:srgbClr val="C00000"/>
                </a:solidFill>
                <a:latin typeface="Times New Roman" pitchFamily="18" charset="0"/>
                <a:cs typeface="Times New Roman" pitchFamily="18" charset="0"/>
              </a:rPr>
              <a:t>Специальные штукатурные растворы</a:t>
            </a:r>
          </a:p>
          <a:p>
            <a:pPr indent="457200" algn="just">
              <a:spcAft>
                <a:spcPts val="600"/>
              </a:spcAft>
            </a:pPr>
            <a:r>
              <a:rPr lang="ru-RU" sz="1500" b="1" dirty="0" smtClean="0">
                <a:solidFill>
                  <a:schemeClr val="tx1"/>
                </a:solidFill>
                <a:latin typeface="Times New Roman" pitchFamily="18" charset="0"/>
                <a:cs typeface="Times New Roman" pitchFamily="18" charset="0"/>
              </a:rPr>
              <a:t>Особые требования предъявляются к штукатурным растворам для обрызга и грунта и накрывочным растворам. Помимо повышенного содержания жидкости в смеси такие растворы должны быть тщательно профильтрованы. Штукатурные растворы для обрызга и грунта фильтруются через сито с отверстиями 3×3 мм, а </a:t>
            </a:r>
            <a:r>
              <a:rPr lang="ru-RU" sz="1500" b="1" dirty="0" err="1" smtClean="0">
                <a:solidFill>
                  <a:schemeClr val="tx1"/>
                </a:solidFill>
                <a:latin typeface="Times New Roman" pitchFamily="18" charset="0"/>
                <a:cs typeface="Times New Roman" pitchFamily="18" charset="0"/>
              </a:rPr>
              <a:t>накрывочные</a:t>
            </a:r>
            <a:r>
              <a:rPr lang="ru-RU" sz="1500" b="1" dirty="0" smtClean="0">
                <a:solidFill>
                  <a:schemeClr val="tx1"/>
                </a:solidFill>
                <a:latin typeface="Times New Roman" pitchFamily="18" charset="0"/>
                <a:cs typeface="Times New Roman" pitchFamily="18" charset="0"/>
              </a:rPr>
              <a:t> - 1,5×1,5 мм.</a:t>
            </a:r>
            <a:endParaRPr lang="ru-RU" sz="15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indent="457200" algn="ctr">
              <a:spcAft>
                <a:spcPts val="600"/>
              </a:spcAft>
            </a:pPr>
            <a:r>
              <a:rPr lang="ru-RU" sz="1600" b="1" dirty="0" smtClean="0">
                <a:solidFill>
                  <a:srgbClr val="FF0000"/>
                </a:solidFill>
                <a:latin typeface="Times New Roman" pitchFamily="18" charset="0"/>
                <a:cs typeface="Times New Roman" pitchFamily="18" charset="0"/>
              </a:rPr>
              <a:t>Состав растворов для штукатурных работ</a:t>
            </a:r>
          </a:p>
          <a:p>
            <a:pPr indent="457200">
              <a:spcAft>
                <a:spcPts val="600"/>
              </a:spcAft>
            </a:pPr>
            <a:r>
              <a:rPr lang="ru-RU" sz="1600" b="1" dirty="0" smtClean="0">
                <a:solidFill>
                  <a:srgbClr val="C00000"/>
                </a:solidFill>
                <a:latin typeface="Times New Roman" pitchFamily="18" charset="0"/>
                <a:cs typeface="Times New Roman" pitchFamily="18" charset="0"/>
              </a:rPr>
              <a:t>Цементный штукатурный раствор</a:t>
            </a:r>
          </a:p>
          <a:p>
            <a:pPr indent="457200" algn="just">
              <a:spcBef>
                <a:spcPts val="600"/>
              </a:spcBef>
              <a:spcAft>
                <a:spcPts val="600"/>
              </a:spcAft>
            </a:pPr>
            <a:r>
              <a:rPr lang="ru-RU" sz="1600" b="1" dirty="0" smtClean="0">
                <a:solidFill>
                  <a:schemeClr val="tx1"/>
                </a:solidFill>
                <a:latin typeface="Times New Roman" pitchFamily="18" charset="0"/>
                <a:cs typeface="Times New Roman" pitchFamily="18" charset="0"/>
              </a:rPr>
              <a:t>Цементные растворы прочны и пластичны. Ими оштукатуривают поверхности, подверженные постоянному воздействию влаги. Цементный раствор также предпочтителен для ремонта старой штукатурки и оштукатуривания выпуклых поверхностей, карнизов и прочее.</a:t>
            </a:r>
            <a:br>
              <a:rPr lang="ru-RU" sz="1600" b="1" dirty="0" smtClean="0">
                <a:solidFill>
                  <a:schemeClr val="tx1"/>
                </a:solidFill>
                <a:latin typeface="Times New Roman" pitchFamily="18" charset="0"/>
                <a:cs typeface="Times New Roman" pitchFamily="18" charset="0"/>
              </a:rPr>
            </a:br>
            <a:r>
              <a:rPr lang="ru-RU" sz="1600" b="1" i="1" dirty="0" smtClean="0">
                <a:solidFill>
                  <a:srgbClr val="0070C0"/>
                </a:solidFill>
                <a:latin typeface="Times New Roman" pitchFamily="18" charset="0"/>
                <a:cs typeface="Times New Roman" pitchFamily="18" charset="0"/>
              </a:rPr>
              <a:t>Состав цементного раствора:1 часть цемента на 2-5 частей песка. </a:t>
            </a:r>
          </a:p>
          <a:p>
            <a:pPr indent="457200" algn="just">
              <a:spcBef>
                <a:spcPts val="600"/>
              </a:spcBef>
              <a:spcAft>
                <a:spcPts val="600"/>
              </a:spcAft>
            </a:pPr>
            <a:r>
              <a:rPr lang="ru-RU" sz="1600" b="1" dirty="0" smtClean="0">
                <a:solidFill>
                  <a:schemeClr val="tx1"/>
                </a:solidFill>
                <a:latin typeface="Times New Roman" pitchFamily="18" charset="0"/>
                <a:cs typeface="Times New Roman" pitchFamily="18" charset="0"/>
              </a:rPr>
              <a:t>Оптимально 2-3 части, так как песок увеличивает прочность раствора, но снижает его пластичность. </a:t>
            </a:r>
            <a:r>
              <a:rPr lang="ru-RU" sz="1600" b="1" i="1" dirty="0" smtClean="0">
                <a:solidFill>
                  <a:srgbClr val="0070C0"/>
                </a:solidFill>
                <a:latin typeface="Times New Roman" pitchFamily="18" charset="0"/>
                <a:cs typeface="Times New Roman" pitchFamily="18" charset="0"/>
              </a:rPr>
              <a:t>Обозначение: состав 1:2 означает, что на 1 часть цемента в смеси приходится 2 части песка.</a:t>
            </a:r>
          </a:p>
          <a:p>
            <a:pPr indent="457200">
              <a:spcBef>
                <a:spcPts val="600"/>
              </a:spcBef>
              <a:spcAft>
                <a:spcPts val="600"/>
              </a:spcAft>
            </a:pPr>
            <a:r>
              <a:rPr lang="ru-RU" sz="1600" b="1" dirty="0" smtClean="0">
                <a:solidFill>
                  <a:srgbClr val="0070C0"/>
                </a:solidFill>
                <a:latin typeface="Times New Roman" pitchFamily="18" charset="0"/>
                <a:cs typeface="Times New Roman" pitchFamily="18" charset="0"/>
              </a:rPr>
              <a:t>Приготовление цементного штукатурного раствора: </a:t>
            </a:r>
            <a:r>
              <a:rPr lang="ru-RU" sz="1600" b="1" i="1" dirty="0" smtClean="0">
                <a:solidFill>
                  <a:srgbClr val="0070C0"/>
                </a:solidFill>
                <a:latin typeface="Times New Roman" pitchFamily="18" charset="0"/>
                <a:cs typeface="Times New Roman" pitchFamily="18" charset="0"/>
              </a:rPr>
              <a:t>сначала смешивают цемент с песком и уже потом добавляют воду до получения нужной консистенции. Готовый раствор нужно использовать в течение 30-40 минут.</a:t>
            </a:r>
          </a:p>
          <a:p>
            <a:pPr indent="457200">
              <a:spcBef>
                <a:spcPts val="600"/>
              </a:spcBef>
              <a:spcAft>
                <a:spcPts val="600"/>
              </a:spcAft>
            </a:pPr>
            <a:r>
              <a:rPr lang="ru-RU" sz="1600" b="1" dirty="0" smtClean="0">
                <a:solidFill>
                  <a:srgbClr val="C00000"/>
                </a:solidFill>
                <a:latin typeface="Times New Roman" pitchFamily="18" charset="0"/>
                <a:cs typeface="Times New Roman" pitchFamily="18" charset="0"/>
              </a:rPr>
              <a:t>Известковый штукатурный раствор</a:t>
            </a:r>
          </a:p>
          <a:p>
            <a:pPr indent="457200">
              <a:spcBef>
                <a:spcPts val="600"/>
              </a:spcBef>
              <a:spcAft>
                <a:spcPts val="600"/>
              </a:spcAft>
            </a:pPr>
            <a:r>
              <a:rPr lang="ru-RU" sz="1600" b="1" dirty="0" smtClean="0">
                <a:solidFill>
                  <a:schemeClr val="tx1"/>
                </a:solidFill>
                <a:latin typeface="Times New Roman" pitchFamily="18" charset="0"/>
                <a:cs typeface="Times New Roman" pitchFamily="18" charset="0"/>
              </a:rPr>
              <a:t>Известково-песчаные растворы используют для штукатурных работ на каменных и кирпичных поверхностях, кроме цоколей, карнизов и стен во влажных помещениях.</a:t>
            </a:r>
            <a:br>
              <a:rPr lang="ru-RU" sz="1600" b="1" dirty="0" smtClean="0">
                <a:solidFill>
                  <a:schemeClr val="tx1"/>
                </a:solidFill>
                <a:latin typeface="Times New Roman" pitchFamily="18" charset="0"/>
                <a:cs typeface="Times New Roman" pitchFamily="18" charset="0"/>
              </a:rPr>
            </a:br>
            <a:r>
              <a:rPr lang="ru-RU" sz="1600" b="1" i="1" dirty="0" smtClean="0">
                <a:solidFill>
                  <a:srgbClr val="0070C0"/>
                </a:solidFill>
                <a:latin typeface="Times New Roman" pitchFamily="18" charset="0"/>
                <a:cs typeface="Times New Roman" pitchFamily="18" charset="0"/>
              </a:rPr>
              <a:t>Состав известкового раствора: 1 часть известкового теста на 1-5 частей песка.</a:t>
            </a:r>
            <a:br>
              <a:rPr lang="ru-RU" sz="1600" b="1" i="1" dirty="0" smtClean="0">
                <a:solidFill>
                  <a:srgbClr val="0070C0"/>
                </a:solidFill>
                <a:latin typeface="Times New Roman" pitchFamily="18" charset="0"/>
                <a:cs typeface="Times New Roman" pitchFamily="18" charset="0"/>
              </a:rPr>
            </a:br>
            <a:r>
              <a:rPr lang="ru-RU" sz="1600" b="1" i="1" dirty="0" smtClean="0">
                <a:solidFill>
                  <a:srgbClr val="0070C0"/>
                </a:solidFill>
                <a:latin typeface="Times New Roman" pitchFamily="18" charset="0"/>
                <a:cs typeface="Times New Roman" pitchFamily="18" charset="0"/>
              </a:rPr>
              <a:t>Обозначение: состав 1:3 означает, что на 1 часть извести в смеси приходится 3 части пес</a:t>
            </a:r>
            <a:r>
              <a:rPr lang="ru-RU" sz="1600" b="1" i="1" dirty="0" smtClean="0">
                <a:solidFill>
                  <a:srgbClr val="0070C0"/>
                </a:solidFill>
              </a:rPr>
              <a:t>ка.</a:t>
            </a:r>
          </a:p>
          <a:p>
            <a:pPr indent="457200" algn="just">
              <a:spcBef>
                <a:spcPts val="600"/>
              </a:spcBef>
              <a:spcAft>
                <a:spcPts val="600"/>
              </a:spcAft>
            </a:pPr>
            <a:r>
              <a:rPr lang="ru-RU" sz="1600" b="1" i="1" dirty="0" smtClean="0">
                <a:solidFill>
                  <a:srgbClr val="0070C0"/>
                </a:solidFill>
                <a:latin typeface="Times New Roman" pitchFamily="18" charset="0"/>
                <a:cs typeface="Times New Roman" pitchFamily="18" charset="0"/>
              </a:rPr>
              <a:t>Приготовление известкового штукатурного раствора: </a:t>
            </a:r>
            <a:r>
              <a:rPr lang="ru-RU" sz="1600" b="1" dirty="0" smtClean="0">
                <a:solidFill>
                  <a:schemeClr val="tx1"/>
                </a:solidFill>
                <a:latin typeface="Times New Roman" pitchFamily="18" charset="0"/>
                <a:cs typeface="Times New Roman" pitchFamily="18" charset="0"/>
              </a:rPr>
              <a:t>В известковое тесто постепенно добавляют песок при непрерывном размешивании смеси, до однородной консистенции и цвета. Конечное количество песка в смеси определяется жирностью извести. Идеально приготовленный раствор имеет консистенцию густого теста и слегка прилипает к мастерку. Если раствор плохо прилипает к мастерку, в смесь добавляют известь и перемешивают. Если раствор совсем не прилипает к мастерку, в смесь нужно добавить небольшое количество песка.</a:t>
            </a:r>
          </a:p>
          <a:p>
            <a:pPr indent="457200" algn="just">
              <a:spcBef>
                <a:spcPts val="600"/>
              </a:spcBef>
              <a:spcAft>
                <a:spcPts val="600"/>
              </a:spcAft>
            </a:pPr>
            <a:endParaRPr lang="ru-RU" sz="1600" b="1" i="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ru-RU" sz="1600" dirty="0">
              <a:solidFill>
                <a:schemeClr val="tx1"/>
              </a:solidFill>
            </a:endParaRPr>
          </a:p>
        </p:txBody>
      </p:sp>
      <p:sp>
        <p:nvSpPr>
          <p:cNvPr id="6" name="Прямоугольник 5"/>
          <p:cNvSpPr/>
          <p:nvPr/>
        </p:nvSpPr>
        <p:spPr>
          <a:xfrm flipH="1">
            <a:off x="0" y="17240"/>
            <a:ext cx="9069142" cy="68407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450" b="1" dirty="0" smtClean="0">
              <a:solidFill>
                <a:schemeClr val="tx1"/>
              </a:solidFill>
              <a:latin typeface="Times New Roman" pitchFamily="18" charset="0"/>
              <a:cs typeface="Times New Roman" pitchFamily="18" charset="0"/>
            </a:endParaRPr>
          </a:p>
          <a:p>
            <a:pPr algn="ctr"/>
            <a:endParaRPr lang="ru-RU" sz="1450" b="1" dirty="0" smtClean="0">
              <a:solidFill>
                <a:srgbClr val="C00000"/>
              </a:solidFill>
              <a:latin typeface="Times New Roman" pitchFamily="18" charset="0"/>
              <a:cs typeface="Times New Roman" pitchFamily="18" charset="0"/>
            </a:endParaRPr>
          </a:p>
          <a:p>
            <a:pPr algn="ctr"/>
            <a:r>
              <a:rPr lang="ru-RU" sz="1450" b="1" dirty="0" smtClean="0">
                <a:solidFill>
                  <a:srgbClr val="C00000"/>
                </a:solidFill>
                <a:latin typeface="Times New Roman" pitchFamily="18" charset="0"/>
                <a:cs typeface="Times New Roman" pitchFamily="18" charset="0"/>
              </a:rPr>
              <a:t>Нанесение штукатурных растворов</a:t>
            </a:r>
          </a:p>
          <a:p>
            <a:r>
              <a:rPr lang="ru-RU" sz="1450" b="1" dirty="0" smtClean="0">
                <a:solidFill>
                  <a:schemeClr val="tx1"/>
                </a:solidFill>
                <a:latin typeface="Times New Roman" pitchFamily="18" charset="0"/>
                <a:cs typeface="Times New Roman" pitchFamily="18" charset="0"/>
              </a:rPr>
              <a:t>Существуют разные технологии нанесения слоев штукатурки. Штукатурные растворы можно набрасывать и намазывать, используя разные инструменты. Классический вариант нанесения штукатурного раствора на поверхность — при помощи штукатурной лопатки и сокола.</a:t>
            </a:r>
          </a:p>
          <a:p>
            <a:pPr algn="ctr"/>
            <a:r>
              <a:rPr lang="ru-RU" sz="1450" b="1" dirty="0" smtClean="0">
                <a:solidFill>
                  <a:srgbClr val="C00000"/>
                </a:solidFill>
                <a:latin typeface="Times New Roman" pitchFamily="18" charset="0"/>
                <a:cs typeface="Times New Roman" pitchFamily="18" charset="0"/>
              </a:rPr>
              <a:t>Намазывание штукатурного раствора</a:t>
            </a:r>
          </a:p>
          <a:p>
            <a:r>
              <a:rPr lang="ru-RU" sz="1450" b="1" dirty="0" smtClean="0">
                <a:solidFill>
                  <a:schemeClr val="tx1"/>
                </a:solidFill>
                <a:latin typeface="Times New Roman" pitchFamily="18" charset="0"/>
                <a:cs typeface="Times New Roman" pitchFamily="18" charset="0"/>
              </a:rPr>
              <a:t>Намазывание штукатурного раствора наиболее простой прием. Намазывание используют при работе только с густыми штукатурными растворами. При намазывании штукатурного раствора на поверхность к ней приставляют сокол, забирают тыльной стороной штукатурной лопатки порцию раствора и намазывают его на поверхность.</a:t>
            </a:r>
          </a:p>
          <a:p>
            <a:pPr algn="ctr"/>
            <a:r>
              <a:rPr lang="ru-RU" sz="1450" b="1" dirty="0" smtClean="0">
                <a:solidFill>
                  <a:srgbClr val="C00000"/>
                </a:solidFill>
                <a:latin typeface="Times New Roman" pitchFamily="18" charset="0"/>
                <a:cs typeface="Times New Roman" pitchFamily="18" charset="0"/>
              </a:rPr>
              <a:t>Набрасывание штукатурного раствора</a:t>
            </a:r>
          </a:p>
          <a:p>
            <a:r>
              <a:rPr lang="ru-RU" sz="1450" b="1" dirty="0" smtClean="0">
                <a:solidFill>
                  <a:schemeClr val="tx1"/>
                </a:solidFill>
                <a:latin typeface="Times New Roman" pitchFamily="18" charset="0"/>
                <a:cs typeface="Times New Roman" pitchFamily="18" charset="0"/>
              </a:rPr>
              <a:t>Для набрасывания штукатурного раствора уже требуется определенный навык, зато набрасывать можно штукатурные растворы любой консистенции. Некоторые слои вообще можно нанести только набрасыванием, жидкий раствор для обрызга не намажешь. Кроме того при набрасывании штукатурного раствора обеспечивается лучшее сцепление раствора с оштукатуриваемой поверхностью.</a:t>
            </a:r>
          </a:p>
          <a:p>
            <a:r>
              <a:rPr lang="ru-RU" sz="1450" b="1" dirty="0" smtClean="0">
                <a:solidFill>
                  <a:srgbClr val="002060"/>
                </a:solidFill>
                <a:latin typeface="Times New Roman" pitchFamily="18" charset="0"/>
                <a:cs typeface="Times New Roman" pitchFamily="18" charset="0"/>
              </a:rPr>
              <a:t>Набрасывание штукатурного раствора выполняется следующим образом: </a:t>
            </a:r>
            <a:r>
              <a:rPr lang="ru-RU" sz="1450" b="1" i="1" dirty="0" smtClean="0">
                <a:solidFill>
                  <a:schemeClr val="tx1"/>
                </a:solidFill>
                <a:latin typeface="Times New Roman" pitchFamily="18" charset="0"/>
                <a:cs typeface="Times New Roman" pitchFamily="18" charset="0"/>
              </a:rPr>
              <a:t>порцию раствора забирают с сокола ребром или концом штукатурной лопатки, двигая лопатку от края сокола к середине и набрасывают на поверхность. Набрасывание можно производить справа налево или слева направо в зависимости от условий работы. Набрасывание выполняют резким кистевым движением, а не движением всей руки, так как при сильном замахе раствор разбрызгивается, увеличивая расход материала.</a:t>
            </a:r>
          </a:p>
          <a:p>
            <a:pPr algn="ctr"/>
            <a:r>
              <a:rPr lang="ru-RU" sz="1450" b="1" dirty="0" smtClean="0">
                <a:solidFill>
                  <a:srgbClr val="C00000"/>
                </a:solidFill>
                <a:latin typeface="Times New Roman" pitchFamily="18" charset="0"/>
                <a:cs typeface="Times New Roman" pitchFamily="18" charset="0"/>
              </a:rPr>
              <a:t>Разравнивание штукатурных растворов</a:t>
            </a:r>
          </a:p>
          <a:p>
            <a:r>
              <a:rPr lang="ru-RU" sz="1450" b="1" dirty="0" smtClean="0">
                <a:solidFill>
                  <a:schemeClr val="tx1"/>
                </a:solidFill>
                <a:latin typeface="Times New Roman" pitchFamily="18" charset="0"/>
                <a:cs typeface="Times New Roman" pitchFamily="18" charset="0"/>
              </a:rPr>
              <a:t>Разравнивание раствора до получения ровной поверхности — важный этап штукатурных работ. Разравнивание выполняется полутерком, но можно разравнивать правилом или соколом.</a:t>
            </a:r>
          </a:p>
          <a:p>
            <a:pPr algn="ctr"/>
            <a:r>
              <a:rPr lang="ru-RU" sz="1450" b="1" dirty="0" smtClean="0">
                <a:solidFill>
                  <a:srgbClr val="C00000"/>
                </a:solidFill>
                <a:latin typeface="Times New Roman" pitchFamily="18" charset="0"/>
                <a:cs typeface="Times New Roman" pitchFamily="18" charset="0"/>
              </a:rPr>
              <a:t>Обрызг</a:t>
            </a:r>
          </a:p>
          <a:p>
            <a:r>
              <a:rPr lang="ru-RU" sz="1450" b="1" dirty="0" smtClean="0">
                <a:solidFill>
                  <a:schemeClr val="tx1"/>
                </a:solidFill>
                <a:latin typeface="Times New Roman" pitchFamily="18" charset="0"/>
                <a:cs typeface="Times New Roman" pitchFamily="18" charset="0"/>
              </a:rPr>
              <a:t>Обрызг не требователен к разравниванию, достаточно удалить явные неровности штукатурного слоя.</a:t>
            </a:r>
          </a:p>
          <a:p>
            <a:pPr algn="ctr"/>
            <a:r>
              <a:rPr lang="ru-RU" sz="1450" b="1" dirty="0" smtClean="0">
                <a:solidFill>
                  <a:srgbClr val="C00000"/>
                </a:solidFill>
                <a:latin typeface="Times New Roman" pitchFamily="18" charset="0"/>
                <a:cs typeface="Times New Roman" pitchFamily="18" charset="0"/>
              </a:rPr>
              <a:t>Грунт и накрывка</a:t>
            </a:r>
          </a:p>
          <a:p>
            <a:r>
              <a:rPr lang="ru-RU" sz="1450" b="1" dirty="0" smtClean="0">
                <a:solidFill>
                  <a:schemeClr val="tx1"/>
                </a:solidFill>
                <a:latin typeface="Times New Roman" pitchFamily="18" charset="0"/>
                <a:cs typeface="Times New Roman" pitchFamily="18" charset="0"/>
              </a:rPr>
              <a:t>Грунт и накрывка, напротив, требуют тщательного разравнивания. Причем, чем лучше выровнен грунт, тем тоньше накрывочный слой, тем легче его нанести и выровнять. После разравнивания, заглаживания и схватывания накрывки ее поверхность затирают теркой, вращая ее по часовой стрелке. При затирании удаляются последние неровности поверхности — бугорки, раковины… Подсохший накрывочный слой полезно смочить водой при помощи малярной кисти.</a:t>
            </a:r>
          </a:p>
          <a:p>
            <a:endParaRPr lang="ru-RU" sz="1600" dirty="0" smtClean="0">
              <a:solidFill>
                <a:schemeClr val="tx1"/>
              </a:solidFill>
              <a:latin typeface="Times New Roman" pitchFamily="18" charset="0"/>
              <a:cs typeface="Times New Roman" pitchFamily="18" charset="0"/>
            </a:endParaRPr>
          </a:p>
          <a:p>
            <a:pPr algn="ctr"/>
            <a:endParaRPr lang="ru-RU"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169" name="Rectangle 1"/>
          <p:cNvSpPr>
            <a:spLocks noChangeArrowheads="1"/>
          </p:cNvSpPr>
          <p:nvPr/>
        </p:nvSpPr>
        <p:spPr bwMode="auto">
          <a:xfrm>
            <a:off x="0" y="25360"/>
            <a:ext cx="9144000" cy="6832640"/>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Нанесение штукатурного раствора на поверхность при штукатурных работах</a:t>
            </a:r>
            <a:endParaRPr kumimoji="0" lang="ru-RU"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Штукатурные работы выполняются в три этапа, которые отличаются друг от друга методами оштукатуривания и составом используемых штукатурных растворов. По технологии штукатурных работ на поверхность необходимо нанести три слоя штукатурного раствора.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Раствор наносят на поверхность </a:t>
            </a:r>
            <a:r>
              <a:rPr kumimoji="0" lang="ru-RU" sz="1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hlinkClick r:id="rId2" tooltip="Штукатурка, штукатурные работы методы штукатурных работ"/>
              </a:rPr>
              <a:t>намазыванием и набрасыванием</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Обрызг поверхности — первый этап штукатурных работ. </a:t>
            </a:r>
          </a:p>
          <a:p>
            <a:pPr indent="457200" algn="just" eaLnBrk="0" fontAlgn="base" hangingPunct="0">
              <a:spcBef>
                <a:spcPct val="0"/>
              </a:spcBef>
              <a:spcAft>
                <a:spcPct val="0"/>
              </a:spcAf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Основное назначение обрызга — обеспечение надежного сцепления с поверхностью всех последующих слоев.</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Для обрызга используется штукатурный раствор консистенции жидкой </a:t>
            </a:r>
            <a:r>
              <a:rPr kumimoji="0" lang="ru-RU"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сметаныОтносительная</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жидкость такого штукатурного раствора позволяет ему заполнить все неровности поверхности, обеспечивая прочное сцепление и позволяя удерживать последующие слои штукатурки. Раствор накладывается сплошным слоем толщиной до 5 мм для кирпичных и бетонных стен и 10 мм для деревянных. Обрызг разравнивают только при наличии на поверхности выступающих и свисающих конгломератов раствора. После предварительного схватывания раствора переходят ко второму этапу штукатурных работ, нанесению грунта.</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Второй этап штукатурных работ — нанесение грунта.</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Второй этап выполняет функцию основного выравнивания неровностей поверхности.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качестве грунта используют штукатурный раствор тестообразной консистенции. Толщина грунта составляет около 20 мм. При нанесении грунта в несколько слоев, толщина отдельных слоев не должна превышать 10 мм. После нанесения грунт разравнивают до получения ровной и гладкой поверхности. Полутерок или сокол при этом можно вести в любом направлении — горизонтально, вертикально и т.д. Причем, чем тщательнее выровнен слой грунта, тем легче будет наносить следующий слой и тем он будет тоньше. Компоненты штукатурного раствора для грунтования, просеиваются через крупное сито, поэтому в раствор попадают довольно крупные песчинки. Чтобы скрыть неизбежные шероховатости поверхности грунта на третьем этапе штукатурных работ его покрывают мягким и мелкозернистым раствором, </a:t>
            </a:r>
            <a:r>
              <a:rPr kumimoji="0" lang="ru-RU"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накрывкой</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TotalTime>
  <Words>1512</Words>
  <Application>Microsoft Office PowerPoint</Application>
  <PresentationFormat>Экран (4:3)</PresentationFormat>
  <Paragraphs>141</Paragraphs>
  <Slides>14</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RePack by SPecialiST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TP-208</dc:creator>
  <cp:lastModifiedBy>RePack by Diakov</cp:lastModifiedBy>
  <cp:revision>48</cp:revision>
  <dcterms:created xsi:type="dcterms:W3CDTF">2013-04-17T07:39:14Z</dcterms:created>
  <dcterms:modified xsi:type="dcterms:W3CDTF">2025-09-10T06:48:58Z</dcterms:modified>
</cp:coreProperties>
</file>